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3.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4.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15.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6.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7.xml" ContentType="application/vnd.openxmlformats-officedocument.theme+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86" r:id="rId20"/>
    <p:sldMasterId id="2147485319" r:id="rId21"/>
    <p:sldMasterId id="2147485352" r:id="rId22"/>
    <p:sldMasterId id="2147485398" r:id="rId23"/>
  </p:sldMasterIdLst>
  <p:notesMasterIdLst>
    <p:notesMasterId r:id="rId65"/>
  </p:notesMasterIdLst>
  <p:handoutMasterIdLst>
    <p:handoutMasterId r:id="rId66"/>
  </p:handoutMasterIdLst>
  <p:sldIdLst>
    <p:sldId id="2076138386" r:id="rId24"/>
    <p:sldId id="2076136683" r:id="rId25"/>
    <p:sldId id="4369" r:id="rId26"/>
    <p:sldId id="2076136939" r:id="rId27"/>
    <p:sldId id="2076137337" r:id="rId28"/>
    <p:sldId id="2076136943" r:id="rId29"/>
    <p:sldId id="2076137340" r:id="rId30"/>
    <p:sldId id="2076137341" r:id="rId31"/>
    <p:sldId id="2076136944" r:id="rId32"/>
    <p:sldId id="2076136945" r:id="rId33"/>
    <p:sldId id="2076137051" r:id="rId34"/>
    <p:sldId id="2076138519" r:id="rId35"/>
    <p:sldId id="2076138515" r:id="rId36"/>
    <p:sldId id="687" r:id="rId37"/>
    <p:sldId id="2076138507" r:id="rId38"/>
    <p:sldId id="2076138504" r:id="rId39"/>
    <p:sldId id="2076138510" r:id="rId40"/>
    <p:sldId id="2076138514" r:id="rId41"/>
    <p:sldId id="2076138516" r:id="rId42"/>
    <p:sldId id="2076138517" r:id="rId43"/>
    <p:sldId id="2076136669" r:id="rId44"/>
    <p:sldId id="2076138512" r:id="rId45"/>
    <p:sldId id="2076138511" r:id="rId46"/>
    <p:sldId id="2076138513" r:id="rId47"/>
    <p:sldId id="2076138518" r:id="rId48"/>
    <p:sldId id="2076136929" r:id="rId49"/>
    <p:sldId id="2076138508" r:id="rId50"/>
    <p:sldId id="2076138370" r:id="rId51"/>
    <p:sldId id="2076138404" r:id="rId52"/>
    <p:sldId id="2076138374" r:id="rId53"/>
    <p:sldId id="2076138152" r:id="rId54"/>
    <p:sldId id="10697" r:id="rId55"/>
    <p:sldId id="2076137062" r:id="rId56"/>
    <p:sldId id="2076137061" r:id="rId57"/>
    <p:sldId id="2076138509" r:id="rId58"/>
    <p:sldId id="2076138482" r:id="rId59"/>
    <p:sldId id="2076138502" r:id="rId60"/>
    <p:sldId id="2076138503" r:id="rId61"/>
    <p:sldId id="2076138505" r:id="rId62"/>
    <p:sldId id="2076138506" r:id="rId63"/>
    <p:sldId id="2076138499" r:id="rId6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9" autoAdjust="0"/>
    <p:restoredTop sz="92567" autoAdjust="0"/>
  </p:normalViewPr>
  <p:slideViewPr>
    <p:cSldViewPr snapToGrid="0">
      <p:cViewPr varScale="1">
        <p:scale>
          <a:sx n="107" d="100"/>
          <a:sy n="107" d="100"/>
        </p:scale>
        <p:origin x="636" y="9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21" Type="http://schemas.openxmlformats.org/officeDocument/2006/relationships/slideMaster" Target="slideMasters/slideMaster16.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6.xml"/><Relationship Id="rId11" Type="http://schemas.openxmlformats.org/officeDocument/2006/relationships/slideMaster" Target="slideMasters/slideMaster6.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38.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22" Type="http://schemas.openxmlformats.org/officeDocument/2006/relationships/slideMaster" Target="slideMasters/slideMaster17.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28.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commentAuthors" Target="commentAuthors.xml"/><Relationship Id="rId20" Type="http://schemas.openxmlformats.org/officeDocument/2006/relationships/slideMaster" Target="slideMasters/slideMaster15.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Master" Target="slideMasters/slideMaster18.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 Type="http://schemas.openxmlformats.org/officeDocument/2006/relationships/slideMaster" Target="slideMasters/slideMaster5.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00151369100321"/>
          <c:y val="7.2689488286163145E-2"/>
          <c:w val="0.73558277103623793"/>
          <c:h val="0.69991602565873157"/>
        </c:manualLayout>
      </c:layout>
      <c:scatterChart>
        <c:scatterStyle val="lineMarker"/>
        <c:varyColors val="0"/>
        <c:ser>
          <c:idx val="0"/>
          <c:order val="0"/>
          <c:tx>
            <c:strRef>
              <c:f>Sheet1!$B$1</c:f>
              <c:strCache>
                <c:ptCount val="1"/>
                <c:pt idx="0">
                  <c:v>GP</c:v>
                </c:pt>
              </c:strCache>
            </c:strRef>
          </c:tx>
          <c:spPr>
            <a:ln w="22225" cap="rnd">
              <a:solidFill>
                <a:srgbClr val="00B0F0"/>
              </a:solidFill>
              <a:prstDash val="dash"/>
              <a:round/>
            </a:ln>
            <a:effectLst/>
          </c:spPr>
          <c:marker>
            <c:symbol val="none"/>
          </c:marker>
          <c:xVal>
            <c:numRef>
              <c:f>Sheet1!$A$2:$A$9</c:f>
              <c:numCache>
                <c:formatCode>General</c:formatCode>
                <c:ptCount val="8"/>
                <c:pt idx="0">
                  <c:v>4</c:v>
                </c:pt>
                <c:pt idx="1">
                  <c:v>8</c:v>
                </c:pt>
                <c:pt idx="2">
                  <c:v>16</c:v>
                </c:pt>
                <c:pt idx="3">
                  <c:v>24</c:v>
                </c:pt>
                <c:pt idx="4">
                  <c:v>32</c:v>
                </c:pt>
                <c:pt idx="5">
                  <c:v>48</c:v>
                </c:pt>
                <c:pt idx="6">
                  <c:v>64</c:v>
                </c:pt>
                <c:pt idx="7">
                  <c:v>80</c:v>
                </c:pt>
              </c:numCache>
            </c:numRef>
          </c:xVal>
          <c:yVal>
            <c:numRef>
              <c:f>Sheet1!$B$2:$B$9</c:f>
              <c:numCache>
                <c:formatCode>General</c:formatCode>
                <c:ptCount val="8"/>
                <c:pt idx="0">
                  <c:v>12</c:v>
                </c:pt>
                <c:pt idx="1">
                  <c:v>22</c:v>
                </c:pt>
                <c:pt idx="2">
                  <c:v>22</c:v>
                </c:pt>
                <c:pt idx="3">
                  <c:v>22</c:v>
                </c:pt>
                <c:pt idx="4">
                  <c:v>22</c:v>
                </c:pt>
                <c:pt idx="5">
                  <c:v>22</c:v>
                </c:pt>
                <c:pt idx="6">
                  <c:v>22</c:v>
                </c:pt>
                <c:pt idx="7">
                  <c:v>22</c:v>
                </c:pt>
              </c:numCache>
            </c:numRef>
          </c:yVal>
          <c:smooth val="0"/>
          <c:extLst>
            <c:ext xmlns:c16="http://schemas.microsoft.com/office/drawing/2014/chart" uri="{C3380CC4-5D6E-409C-BE32-E72D297353CC}">
              <c16:uniqueId val="{00000000-9362-4977-8522-E24F3F2FEC4C}"/>
            </c:ext>
          </c:extLst>
        </c:ser>
        <c:ser>
          <c:idx val="1"/>
          <c:order val="1"/>
          <c:tx>
            <c:strRef>
              <c:f>Sheet1!$C$1</c:f>
              <c:strCache>
                <c:ptCount val="1"/>
                <c:pt idx="0">
                  <c:v>GP new</c:v>
                </c:pt>
              </c:strCache>
            </c:strRef>
          </c:tx>
          <c:spPr>
            <a:ln w="22225" cap="rnd">
              <a:solidFill>
                <a:srgbClr val="00B0F0"/>
              </a:solidFill>
              <a:round/>
            </a:ln>
            <a:effectLst/>
          </c:spPr>
          <c:marker>
            <c:symbol val="none"/>
          </c:marker>
          <c:xVal>
            <c:numRef>
              <c:f>Sheet1!$A$2:$A$9</c:f>
              <c:numCache>
                <c:formatCode>General</c:formatCode>
                <c:ptCount val="8"/>
                <c:pt idx="0">
                  <c:v>4</c:v>
                </c:pt>
                <c:pt idx="1">
                  <c:v>8</c:v>
                </c:pt>
                <c:pt idx="2">
                  <c:v>16</c:v>
                </c:pt>
                <c:pt idx="3">
                  <c:v>24</c:v>
                </c:pt>
                <c:pt idx="4">
                  <c:v>32</c:v>
                </c:pt>
                <c:pt idx="5">
                  <c:v>48</c:v>
                </c:pt>
                <c:pt idx="6">
                  <c:v>64</c:v>
                </c:pt>
                <c:pt idx="7">
                  <c:v>80</c:v>
                </c:pt>
              </c:numCache>
            </c:numRef>
          </c:xVal>
          <c:yVal>
            <c:numRef>
              <c:f>Sheet1!$C$2:$C$9</c:f>
              <c:numCache>
                <c:formatCode>General</c:formatCode>
                <c:ptCount val="8"/>
                <c:pt idx="0">
                  <c:v>12</c:v>
                </c:pt>
                <c:pt idx="1">
                  <c:v>24</c:v>
                </c:pt>
                <c:pt idx="2">
                  <c:v>48</c:v>
                </c:pt>
                <c:pt idx="3">
                  <c:v>65</c:v>
                </c:pt>
                <c:pt idx="4">
                  <c:v>65</c:v>
                </c:pt>
                <c:pt idx="5">
                  <c:v>65</c:v>
                </c:pt>
                <c:pt idx="6">
                  <c:v>65</c:v>
                </c:pt>
                <c:pt idx="7">
                  <c:v>65</c:v>
                </c:pt>
              </c:numCache>
            </c:numRef>
          </c:yVal>
          <c:smooth val="0"/>
          <c:extLst>
            <c:ext xmlns:c16="http://schemas.microsoft.com/office/drawing/2014/chart" uri="{C3380CC4-5D6E-409C-BE32-E72D297353CC}">
              <c16:uniqueId val="{00000001-9362-4977-8522-E24F3F2FEC4C}"/>
            </c:ext>
          </c:extLst>
        </c:ser>
        <c:ser>
          <c:idx val="2"/>
          <c:order val="2"/>
          <c:tx>
            <c:strRef>
              <c:f>Sheet1!$D$1</c:f>
              <c:strCache>
                <c:ptCount val="1"/>
                <c:pt idx="0">
                  <c:v>BC</c:v>
                </c:pt>
              </c:strCache>
            </c:strRef>
          </c:tx>
          <c:spPr>
            <a:ln w="22225" cap="rnd">
              <a:solidFill>
                <a:srgbClr val="00B050"/>
              </a:solidFill>
              <a:prstDash val="dash"/>
              <a:round/>
            </a:ln>
            <a:effectLst/>
          </c:spPr>
          <c:marker>
            <c:symbol val="none"/>
          </c:marker>
          <c:xVal>
            <c:numRef>
              <c:f>Sheet1!$A$2:$A$9</c:f>
              <c:numCache>
                <c:formatCode>General</c:formatCode>
                <c:ptCount val="8"/>
                <c:pt idx="0">
                  <c:v>4</c:v>
                </c:pt>
                <c:pt idx="1">
                  <c:v>8</c:v>
                </c:pt>
                <c:pt idx="2">
                  <c:v>16</c:v>
                </c:pt>
                <c:pt idx="3">
                  <c:v>24</c:v>
                </c:pt>
                <c:pt idx="4">
                  <c:v>32</c:v>
                </c:pt>
                <c:pt idx="5">
                  <c:v>48</c:v>
                </c:pt>
                <c:pt idx="6">
                  <c:v>64</c:v>
                </c:pt>
                <c:pt idx="7">
                  <c:v>80</c:v>
                </c:pt>
              </c:numCache>
            </c:numRef>
          </c:xVal>
          <c:yVal>
            <c:numRef>
              <c:f>Sheet1!$D$2:$D$9</c:f>
              <c:numCache>
                <c:formatCode>General</c:formatCode>
                <c:ptCount val="8"/>
                <c:pt idx="0">
                  <c:v>16</c:v>
                </c:pt>
                <c:pt idx="1">
                  <c:v>32</c:v>
                </c:pt>
                <c:pt idx="2">
                  <c:v>48</c:v>
                </c:pt>
                <c:pt idx="3">
                  <c:v>48</c:v>
                </c:pt>
                <c:pt idx="4">
                  <c:v>48</c:v>
                </c:pt>
                <c:pt idx="5">
                  <c:v>48</c:v>
                </c:pt>
                <c:pt idx="6">
                  <c:v>48</c:v>
                </c:pt>
                <c:pt idx="7">
                  <c:v>48</c:v>
                </c:pt>
              </c:numCache>
            </c:numRef>
          </c:yVal>
          <c:smooth val="0"/>
          <c:extLst>
            <c:ext xmlns:c16="http://schemas.microsoft.com/office/drawing/2014/chart" uri="{C3380CC4-5D6E-409C-BE32-E72D297353CC}">
              <c16:uniqueId val="{00000002-9362-4977-8522-E24F3F2FEC4C}"/>
            </c:ext>
          </c:extLst>
        </c:ser>
        <c:ser>
          <c:idx val="3"/>
          <c:order val="3"/>
          <c:tx>
            <c:strRef>
              <c:f>Sheet1!$E$1</c:f>
              <c:strCache>
                <c:ptCount val="1"/>
                <c:pt idx="0">
                  <c:v>BC new</c:v>
                </c:pt>
              </c:strCache>
            </c:strRef>
          </c:tx>
          <c:spPr>
            <a:ln w="22225" cap="rnd">
              <a:solidFill>
                <a:srgbClr val="00B050"/>
              </a:solidFill>
              <a:round/>
            </a:ln>
            <a:effectLst/>
          </c:spPr>
          <c:marker>
            <c:symbol val="none"/>
          </c:marker>
          <c:xVal>
            <c:numRef>
              <c:f>Sheet1!$A$2:$A$9</c:f>
              <c:numCache>
                <c:formatCode>General</c:formatCode>
                <c:ptCount val="8"/>
                <c:pt idx="0">
                  <c:v>4</c:v>
                </c:pt>
                <c:pt idx="1">
                  <c:v>8</c:v>
                </c:pt>
                <c:pt idx="2">
                  <c:v>16</c:v>
                </c:pt>
                <c:pt idx="3">
                  <c:v>24</c:v>
                </c:pt>
                <c:pt idx="4">
                  <c:v>32</c:v>
                </c:pt>
                <c:pt idx="5">
                  <c:v>48</c:v>
                </c:pt>
                <c:pt idx="6">
                  <c:v>64</c:v>
                </c:pt>
                <c:pt idx="7">
                  <c:v>80</c:v>
                </c:pt>
              </c:numCache>
            </c:numRef>
          </c:xVal>
          <c:yVal>
            <c:numRef>
              <c:f>Sheet1!$E$2:$E$9</c:f>
              <c:numCache>
                <c:formatCode>General</c:formatCode>
                <c:ptCount val="8"/>
                <c:pt idx="0">
                  <c:v>16</c:v>
                </c:pt>
                <c:pt idx="1">
                  <c:v>32</c:v>
                </c:pt>
                <c:pt idx="2">
                  <c:v>64</c:v>
                </c:pt>
                <c:pt idx="3">
                  <c:v>96</c:v>
                </c:pt>
                <c:pt idx="4">
                  <c:v>96</c:v>
                </c:pt>
                <c:pt idx="5">
                  <c:v>96</c:v>
                </c:pt>
                <c:pt idx="6">
                  <c:v>96</c:v>
                </c:pt>
                <c:pt idx="7">
                  <c:v>96</c:v>
                </c:pt>
              </c:numCache>
            </c:numRef>
          </c:yVal>
          <c:smooth val="0"/>
          <c:extLst>
            <c:ext xmlns:c16="http://schemas.microsoft.com/office/drawing/2014/chart" uri="{C3380CC4-5D6E-409C-BE32-E72D297353CC}">
              <c16:uniqueId val="{00000003-9362-4977-8522-E24F3F2FEC4C}"/>
            </c:ext>
          </c:extLst>
        </c:ser>
        <c:dLbls>
          <c:showLegendKey val="0"/>
          <c:showVal val="0"/>
          <c:showCatName val="0"/>
          <c:showSerName val="0"/>
          <c:showPercent val="0"/>
          <c:showBubbleSize val="0"/>
        </c:dLbls>
        <c:axId val="1094662856"/>
        <c:axId val="1094663512"/>
      </c:scatterChart>
      <c:valAx>
        <c:axId val="1094662856"/>
        <c:scaling>
          <c:orientation val="minMax"/>
          <c:max val="8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bg1"/>
                    </a:solidFill>
                    <a:latin typeface="+mn-lt"/>
                    <a:ea typeface="+mn-ea"/>
                    <a:cs typeface="+mn-cs"/>
                  </a:defRPr>
                </a:pPr>
                <a:r>
                  <a:rPr lang="en-US">
                    <a:solidFill>
                      <a:schemeClr val="bg1"/>
                    </a:solidFill>
                  </a:rPr>
                  <a:t>VCore</a:t>
                </a:r>
              </a:p>
            </c:rich>
          </c:tx>
          <c:layout>
            <c:manualLayout>
              <c:xMode val="edge"/>
              <c:yMode val="edge"/>
              <c:x val="0.87210733615337976"/>
              <c:y val="0.7969942368372569"/>
            </c:manualLayout>
          </c:layout>
          <c:overlay val="0"/>
          <c:spPr>
            <a:noFill/>
            <a:ln>
              <a:noFill/>
            </a:ln>
            <a:effectLst/>
          </c:spPr>
          <c:txPr>
            <a:bodyPr rot="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all" spc="120" normalizeH="0" baseline="0">
                <a:solidFill>
                  <a:schemeClr val="bg1"/>
                </a:solidFill>
                <a:latin typeface="+mn-lt"/>
                <a:ea typeface="+mn-ea"/>
                <a:cs typeface="+mn-cs"/>
              </a:defRPr>
            </a:pPr>
            <a:endParaRPr lang="en-US"/>
          </a:p>
        </c:txPr>
        <c:crossAx val="1094663512"/>
        <c:crosses val="autoZero"/>
        <c:crossBetween val="midCat"/>
        <c:majorUnit val="10"/>
      </c:valAx>
      <c:valAx>
        <c:axId val="1094663512"/>
        <c:scaling>
          <c:orientation val="minMax"/>
          <c:max val="125"/>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one"/>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94662856"/>
        <c:crosses val="autoZero"/>
        <c:crossBetween val="midCat"/>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10/26/2020 3:57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10/26/2020 3:52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 to toss to Ajay – how do we pick?? – then Ajay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7472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6:28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399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3249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err="1"/>
              <a:t>Vcore</a:t>
            </a:r>
            <a:r>
              <a:rPr lang="en-US" b="0"/>
              <a:t>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537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Alain</a:t>
            </a:r>
          </a:p>
          <a:p>
            <a:endParaRPr lang="en-US" dirty="0"/>
          </a:p>
          <a:p>
            <a:r>
              <a:rPr lang="en-US" dirty="0"/>
              <a:t>Anna to do transition to zone to Emily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245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801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96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Anna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6878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721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10/28/2020 6:28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375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282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SegoeUI"/>
              </a:rPr>
              <a:t>The following PITR backup retention periods are available for databases on managed instance:</a:t>
            </a:r>
          </a:p>
          <a:p>
            <a:pPr algn="l"/>
            <a:r>
              <a:rPr lang="en-US" b="0" i="0">
                <a:solidFill>
                  <a:srgbClr val="333333"/>
                </a:solidFill>
                <a:effectLst/>
                <a:latin typeface="SegoeUI"/>
              </a:rPr>
              <a:t> </a:t>
            </a:r>
          </a:p>
          <a:p>
            <a:pPr algn="l">
              <a:buFont typeface="Arial" panose="020B0604020202020204" pitchFamily="34" charset="0"/>
              <a:buChar char="•"/>
            </a:pPr>
            <a:r>
              <a:rPr lang="en-US" b="0" i="0">
                <a:solidFill>
                  <a:srgbClr val="333333"/>
                </a:solidFill>
                <a:effectLst/>
                <a:latin typeface="inherit"/>
              </a:rPr>
              <a:t>For </a:t>
            </a:r>
            <a:r>
              <a:rPr lang="en-US" b="1" i="0">
                <a:solidFill>
                  <a:srgbClr val="333333"/>
                </a:solidFill>
                <a:effectLst/>
                <a:latin typeface="inherit"/>
              </a:rPr>
              <a:t>active databases</a:t>
            </a:r>
            <a:r>
              <a:rPr lang="en-US" b="0" i="0">
                <a:solidFill>
                  <a:srgbClr val="333333"/>
                </a:solidFill>
                <a:effectLst/>
                <a:latin typeface="inherit"/>
              </a:rPr>
              <a:t>, it is possible to set the retention from </a:t>
            </a:r>
            <a:r>
              <a:rPr lang="en-US" b="1" i="0">
                <a:solidFill>
                  <a:srgbClr val="333333"/>
                </a:solidFill>
                <a:effectLst/>
                <a:latin typeface="inherit"/>
              </a:rPr>
              <a:t>1-35 days</a:t>
            </a:r>
            <a:r>
              <a:rPr lang="en-US" b="0" i="0">
                <a:solidFill>
                  <a:srgbClr val="333333"/>
                </a:solidFill>
                <a:effectLst/>
                <a:latin typeface="inherit"/>
              </a:rPr>
              <a:t> using Azure Portal and PowerShell.</a:t>
            </a:r>
            <a:endParaRPr lang="en-US" b="0" i="0">
              <a:solidFill>
                <a:srgbClr val="333333"/>
              </a:solidFill>
              <a:effectLst/>
              <a:latin typeface="SegoeUI"/>
            </a:endParaRPr>
          </a:p>
          <a:p>
            <a:pPr algn="l">
              <a:buFont typeface="Arial" panose="020B0604020202020204" pitchFamily="34" charset="0"/>
              <a:buChar char="•"/>
            </a:pPr>
            <a:r>
              <a:rPr lang="en-US" b="0" i="0">
                <a:solidFill>
                  <a:srgbClr val="333333"/>
                </a:solidFill>
                <a:effectLst/>
                <a:latin typeface="inherit"/>
              </a:rPr>
              <a:t>For </a:t>
            </a:r>
            <a:r>
              <a:rPr lang="en-US" b="1" i="0">
                <a:solidFill>
                  <a:srgbClr val="333333"/>
                </a:solidFill>
                <a:effectLst/>
                <a:latin typeface="inherit"/>
              </a:rPr>
              <a:t>deleted databases</a:t>
            </a:r>
            <a:r>
              <a:rPr lang="en-US" b="0" i="0">
                <a:solidFill>
                  <a:srgbClr val="333333"/>
                </a:solidFill>
                <a:effectLst/>
                <a:latin typeface="inherit"/>
              </a:rPr>
              <a:t>, it is possible to set the retention from </a:t>
            </a:r>
            <a:r>
              <a:rPr lang="en-US" b="1" i="0">
                <a:solidFill>
                  <a:srgbClr val="333333"/>
                </a:solidFill>
                <a:effectLst/>
                <a:latin typeface="inherit"/>
              </a:rPr>
              <a:t>0-35 days</a:t>
            </a:r>
            <a:r>
              <a:rPr lang="en-US" b="0" i="0">
                <a:solidFill>
                  <a:srgbClr val="333333"/>
                </a:solidFill>
                <a:effectLst/>
                <a:latin typeface="inherit"/>
              </a:rPr>
              <a:t>* using PowerShell only.</a:t>
            </a:r>
            <a:endParaRPr lang="en-US" b="0" i="0">
              <a:solidFill>
                <a:srgbClr val="333333"/>
              </a:solidFill>
              <a:effectLst/>
              <a:latin typeface="SegoeUI"/>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10/27/2020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4449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9E359-64EC-4806-8885-341603789A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52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371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6565" lvl="1" defTabSz="914225">
              <a:defRPr/>
            </a:pPr>
            <a:endParaRPr lang="en-US" sz="800">
              <a:solidFill>
                <a:schemeClr val="accent1"/>
              </a:solidFill>
            </a:endParaRPr>
          </a:p>
          <a:p>
            <a:pPr marL="456565" lvl="1" defTabSz="914225">
              <a:defRPr/>
            </a:pPr>
            <a:r>
              <a:rPr lang="en-US" sz="800">
                <a:solidFill>
                  <a:schemeClr val="accent1"/>
                </a:solidFill>
              </a:rPr>
              <a:t>Service principal support to create Azure AD users </a:t>
            </a:r>
            <a:endParaRPr lang="en-US" sz="800">
              <a:solidFill>
                <a:schemeClr val="accent1"/>
              </a:solidFill>
              <a:cs typeface="Segoe UI"/>
            </a:endParaRPr>
          </a:p>
          <a:p>
            <a:pPr marL="456565" lvl="1" defTabSz="914225">
              <a:defRPr/>
            </a:pPr>
            <a:r>
              <a:rPr lang="en-US" sz="800">
                <a:solidFill>
                  <a:schemeClr val="accent1"/>
                </a:solidFill>
                <a:cs typeface="Segoe UI"/>
              </a:rPr>
              <a:t>Azure AD "Directory readers" group support for server identities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10/27/2020 3:54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267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246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267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3910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6372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3429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821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14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10/26/2020 3:52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3:52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 Id="rId4" Type="http://schemas.openxmlformats.org/officeDocument/2006/relationships/image" Target="../media/image3.emf"/></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18.xml"/><Relationship Id="rId1" Type="http://schemas.openxmlformats.org/officeDocument/2006/relationships/themeOverride" Target="../theme/themeOverride1.xml"/><Relationship Id="rId4" Type="http://schemas.openxmlformats.org/officeDocument/2006/relationships/image" Target="../media/image3.emf"/></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8.xml"/><Relationship Id="rId1" Type="http://schemas.openxmlformats.org/officeDocument/2006/relationships/themeOverride" Target="../theme/themeOverride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8.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8.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Master" Target="../slideMasters/slideMaster18.xml"/><Relationship Id="rId1" Type="http://schemas.openxmlformats.org/officeDocument/2006/relationships/themeOverride" Target="../theme/themeOverride6.xml"/></Relationships>
</file>

<file path=ppt/slideLayouts/_rels/slideLayout499.xml.rels><?xml version="1.0" encoding="UTF-8" standalone="yes"?>
<Relationships xmlns="http://schemas.openxmlformats.org/package/2006/relationships"><Relationship Id="rId2" Type="http://schemas.openxmlformats.org/officeDocument/2006/relationships/slideMaster" Target="../slideMasters/slideMaster18.xml"/><Relationship Id="rId1" Type="http://schemas.openxmlformats.org/officeDocument/2006/relationships/themeOverride" Target="../theme/themeOverride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10/26/2020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10/26/2020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10/26/2020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10/26/2020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6805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9"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5"/>
            <a:ext cx="4163499"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02724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1" y="702521"/>
            <a:ext cx="12190287" cy="6155481"/>
          </a:xfrm>
          <a:prstGeom prst="rect">
            <a:avLst/>
          </a:prstGeom>
          <a:ln w="12700">
            <a:miter lim="400000"/>
          </a:ln>
        </p:spPr>
      </p:pic>
      <p:sp>
        <p:nvSpPr>
          <p:cNvPr id="9" name="Title 1"/>
          <p:cNvSpPr>
            <a:spLocks noGrp="1"/>
          </p:cNvSpPr>
          <p:nvPr>
            <p:ph type="title" hasCustomPrompt="1"/>
          </p:nvPr>
        </p:nvSpPr>
        <p:spPr>
          <a:xfrm>
            <a:off x="584200" y="2979778"/>
            <a:ext cx="6883400" cy="553999"/>
          </a:xfrm>
          <a:noFill/>
        </p:spPr>
        <p:txBody>
          <a:bodyPr wrap="square"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887428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8732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6574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1180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407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12749"/>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12749"/>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004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3"/>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3"/>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3"/>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87855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698927"/>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698927"/>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0937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1375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3"/>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66144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7908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6958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5" y="2016203"/>
            <a:ext cx="4745737"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16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8071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745739" cy="1107996"/>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916176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5"/>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97876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539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85101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792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76893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6332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612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8331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62732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468"/>
            <a:ext cx="11018520" cy="553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1"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6" y="23844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7"/>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5"/>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689805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512"/>
            <a:ext cx="11018520" cy="553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5"/>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5"/>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5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5"/>
            <a:ext cx="2532888" cy="738664"/>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75499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648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1289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05580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13027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87639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553999"/>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840379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9510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020611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21"/>
            <a:ext cx="12190287" cy="6155481"/>
          </a:xfrm>
          <a:prstGeom prst="rect">
            <a:avLst/>
          </a:prstGeom>
          <a:ln w="12700">
            <a:miter lim="400000"/>
          </a:ln>
        </p:spPr>
      </p:pic>
      <p:sp>
        <p:nvSpPr>
          <p:cNvPr id="2" name="Title 1"/>
          <p:cNvSpPr>
            <a:spLocks noGrp="1"/>
          </p:cNvSpPr>
          <p:nvPr>
            <p:ph type="title" hasCustomPrompt="1"/>
          </p:nvPr>
        </p:nvSpPr>
        <p:spPr>
          <a:xfrm>
            <a:off x="585216" y="3033223"/>
            <a:ext cx="68823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602480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1"/>
            <a:ext cx="12190287" cy="6155481"/>
          </a:xfrm>
          <a:prstGeom prst="rect">
            <a:avLst/>
          </a:prstGeom>
          <a:ln w="12700">
            <a:miter lim="400000"/>
          </a:ln>
        </p:spPr>
      </p:pic>
      <p:sp>
        <p:nvSpPr>
          <p:cNvPr id="2" name="Title 1"/>
          <p:cNvSpPr>
            <a:spLocks noGrp="1"/>
          </p:cNvSpPr>
          <p:nvPr>
            <p:ph type="title" hasCustomPrompt="1"/>
          </p:nvPr>
        </p:nvSpPr>
        <p:spPr>
          <a:xfrm>
            <a:off x="585216" y="3035809"/>
            <a:ext cx="68823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6063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452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12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1997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7252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651348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4" y="1560645"/>
            <a:ext cx="4898137" cy="1239123"/>
          </a:xfrm>
        </p:spPr>
        <p:txBody>
          <a:bodyPr wrap="square">
            <a:spAutoFit/>
          </a:bodyPr>
          <a:lstStyle>
            <a:lvl1pPr marL="0" indent="0">
              <a:lnSpc>
                <a:spcPct val="110000"/>
              </a:lnSpc>
              <a:spcBef>
                <a:spcPts val="1200"/>
              </a:spcBef>
              <a:buNone/>
              <a:defRPr sz="1800">
                <a:latin typeface="+mn-lt"/>
              </a:defRPr>
            </a:lvl1pPr>
            <a:lvl2pPr marL="228490" indent="0">
              <a:buNone/>
              <a:defRPr sz="1600"/>
            </a:lvl2pPr>
            <a:lvl3pPr marL="456983" indent="0">
              <a:buNone/>
              <a:defRPr sz="1200"/>
            </a:lvl3pPr>
            <a:lvl4pPr marL="685474" indent="0">
              <a:buNone/>
              <a:defRPr sz="1100"/>
            </a:lvl4pPr>
            <a:lvl5pPr marL="913968"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9548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6" y="222583"/>
            <a:ext cx="11336039" cy="758023"/>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99198157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6" y="222583"/>
            <a:ext cx="11336039" cy="758023"/>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5401267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2"/>
        </a:solidFill>
        <a:effectLst/>
      </p:bgPr>
    </p:bg>
    <p:spTree>
      <p:nvGrpSpPr>
        <p:cNvPr id="1" name=""/>
        <p:cNvGrpSpPr/>
        <p:nvPr/>
      </p:nvGrpSpPr>
      <p:grpSpPr>
        <a:xfrm>
          <a:off x="0" y="0"/>
          <a:ext cx="0" cy="0"/>
          <a:chOff x="0" y="0"/>
          <a:chExt cx="0" cy="0"/>
        </a:xfrm>
      </p:grpSpPr>
      <p:pic>
        <p:nvPicPr>
          <p:cNvPr id="4" name="Picture 48" descr="A man standing in front of a computer&#10;&#10;">
            <a:extLst>
              <a:ext uri="{FF2B5EF4-FFF2-40B4-BE49-F238E27FC236}">
                <a16:creationId xmlns:a16="http://schemas.microsoft.com/office/drawing/2014/main" id="{5210BEBB-D824-4D7B-AD88-FB5BBCD2063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6675" r="16675"/>
          <a:stretch>
            <a:fillRect/>
          </a:stretch>
        </p:blipFill>
        <p:spPr bwMode="ltGray">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S logo white - EMF" descr="Microsoft logo white text version">
            <a:extLst>
              <a:ext uri="{FF2B5EF4-FFF2-40B4-BE49-F238E27FC236}">
                <a16:creationId xmlns:a16="http://schemas.microsoft.com/office/drawing/2014/main" id="{508A0DF6-3393-42BA-ACC8-28AF1EA0C8F8}"/>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black">
          <a:xfrm>
            <a:off x="584200" y="586318"/>
            <a:ext cx="13652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8265" y="2425542"/>
            <a:ext cx="4167887" cy="1107996"/>
          </a:xfrm>
        </p:spPr>
        <p:txBody>
          <a:bodyPr anchor="b" anchorCtr="0"/>
          <a:lstStyle>
            <a:lvl1pPr>
              <a:defRPr>
                <a:solidFill>
                  <a:srgbClr val="50E6FF"/>
                </a:solidFill>
              </a:defRPr>
            </a:lvl1pPr>
          </a:lstStyle>
          <a:p>
            <a:r>
              <a:rPr lang="en-US"/>
              <a:t>Click to edit Master title style</a:t>
            </a:r>
          </a:p>
        </p:txBody>
      </p:sp>
      <p:sp>
        <p:nvSpPr>
          <p:cNvPr id="5" name="Text Placeholder 4"/>
          <p:cNvSpPr>
            <a:spLocks noGrp="1"/>
          </p:cNvSpPr>
          <p:nvPr>
            <p:ph type="body" sz="quarter" idx="12"/>
          </p:nvPr>
        </p:nvSpPr>
        <p:spPr>
          <a:xfrm>
            <a:off x="582043" y="3962400"/>
            <a:ext cx="4164583" cy="338555"/>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3694985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4" name="Picture 48" descr="A man standing in front of a computer&#10;&#10;">
            <a:extLst>
              <a:ext uri="{FF2B5EF4-FFF2-40B4-BE49-F238E27FC236}">
                <a16:creationId xmlns:a16="http://schemas.microsoft.com/office/drawing/2014/main" id="{88863F4C-17DB-4751-87B6-B1626E0F060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6675" r="16675"/>
          <a:stretch>
            <a:fillRect/>
          </a:stretch>
        </p:blipFill>
        <p:spPr bwMode="ltGray">
          <a:xfrm>
            <a:off x="5334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S logo gray - EMF" descr="Microsoft logo, gray text version">
            <a:extLst>
              <a:ext uri="{FF2B5EF4-FFF2-40B4-BE49-F238E27FC236}">
                <a16:creationId xmlns:a16="http://schemas.microsoft.com/office/drawing/2014/main" id="{8C24F62B-E378-4D2D-BA09-CF69C258C29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black">
          <a:xfrm>
            <a:off x="584201" y="586318"/>
            <a:ext cx="136736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8265" y="2425542"/>
            <a:ext cx="4167887" cy="1107996"/>
          </a:xfrm>
        </p:spPr>
        <p:txBody>
          <a:bodyPr anchor="b" anchorCtr="0"/>
          <a:lstStyle>
            <a:lvl1pPr>
              <a:defRPr>
                <a:solidFill>
                  <a:schemeClr val="tx1"/>
                </a:solidFill>
              </a:defRPr>
            </a:lvl1pPr>
          </a:lstStyle>
          <a:p>
            <a:r>
              <a:rPr lang="en-US"/>
              <a:t>Click to edit Master title style</a:t>
            </a:r>
          </a:p>
        </p:txBody>
      </p:sp>
      <p:sp>
        <p:nvSpPr>
          <p:cNvPr id="5" name="Text Placeholder 4"/>
          <p:cNvSpPr>
            <a:spLocks noGrp="1"/>
          </p:cNvSpPr>
          <p:nvPr>
            <p:ph type="body" sz="quarter" idx="12"/>
          </p:nvPr>
        </p:nvSpPr>
        <p:spPr>
          <a:xfrm>
            <a:off x="582043" y="3962400"/>
            <a:ext cx="4164583" cy="338555"/>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329380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226253C5-CBBB-40DB-9978-3AED7BBEFAD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black">
          <a:xfrm>
            <a:off x="584200" y="586318"/>
            <a:ext cx="13652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9"/>
          </a:xfrm>
          <a:noFill/>
        </p:spPr>
        <p:txBody>
          <a:bodyPr anchor="b" anchorCtr="0"/>
          <a:lstStyle>
            <a:lvl1pPr>
              <a:defRPr sz="3600" spc="-51" baseline="0">
                <a:solidFill>
                  <a:srgbClr val="50E6FF"/>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5"/>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528016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9796523C-A6B7-4D28-845C-E2FD498AA3B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584201" y="586318"/>
            <a:ext cx="136736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584200" y="2979778"/>
            <a:ext cx="9144000" cy="553999"/>
          </a:xfrm>
          <a:noFill/>
        </p:spPr>
        <p:txBody>
          <a:bodyPr anchor="b" anchorCtr="0"/>
          <a:lstStyle>
            <a:lvl1pPr>
              <a:defRPr sz="3600" spc="-51" baseline="0">
                <a:solidFill>
                  <a:schemeClr val="tx1"/>
                </a:solidFill>
                <a:latin typeface="+mj-lt"/>
                <a:cs typeface="Segoe UI" panose="020B0502040204020203" pitchFamily="34" charset="0"/>
              </a:defRPr>
            </a:lvl1pPr>
          </a:lstStyle>
          <a:p>
            <a:r>
              <a:rPr lang="en-US"/>
              <a:t>Click to edit Master title style</a:t>
            </a:r>
          </a:p>
        </p:txBody>
      </p:sp>
      <p:sp>
        <p:nvSpPr>
          <p:cNvPr id="5" name="Text Placeholder 4"/>
          <p:cNvSpPr>
            <a:spLocks noGrp="1"/>
          </p:cNvSpPr>
          <p:nvPr>
            <p:ph type="body" sz="quarter" idx="12"/>
          </p:nvPr>
        </p:nvSpPr>
        <p:spPr>
          <a:xfrm>
            <a:off x="584200" y="3962400"/>
            <a:ext cx="9144000" cy="338555"/>
          </a:xfrm>
          <a:noFill/>
        </p:spPr>
        <p:txBody>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627540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748D25-6D45-44B2-B956-61D2271F9B6A}"/>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23928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3849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80594F8-9CDD-4541-8EE9-C24599998025}"/>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089504"/>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6397171" y="1435100"/>
            <a:ext cx="5212080" cy="1649683"/>
          </a:xfrm>
        </p:spPr>
        <p:txBody>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083515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205080"/>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057252"/>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20B719-30C5-41B2-8389-C495F3511FCD}"/>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3" y="2016203"/>
            <a:ext cx="4158363" cy="1107996"/>
          </a:xfrm>
        </p:spPr>
        <p:txBody>
          <a:bodyPr anchor="b"/>
          <a:lstStyle>
            <a:lvl1pPr>
              <a:defRPr/>
            </a:lvl1pPr>
          </a:lstStyle>
          <a:p>
            <a:r>
              <a:rPr lang="en-US"/>
              <a:t>Click to edit Master title style</a:t>
            </a:r>
          </a:p>
        </p:txBody>
      </p:sp>
      <p:sp>
        <p:nvSpPr>
          <p:cNvPr id="4" name="Text Placeholder 3"/>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10312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69822714"/>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88CDBB-DE65-4DC1-BC6A-FD35A781E35D}"/>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3"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10312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8119575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C504FF-1EED-45CE-A8A0-BB22242DFAF2}"/>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4" y="2979739"/>
            <a:ext cx="4163125" cy="861775"/>
          </a:xfrm>
        </p:spPr>
        <p:txBody>
          <a:bodyPr/>
          <a:lstStyle>
            <a:lvl1pPr>
              <a:defRPr sz="2800"/>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5334000" y="0"/>
            <a:ext cx="6858000" cy="6858000"/>
          </a:xfrm>
          <a:blipFill>
            <a:blip r:embed="rId2"/>
            <a:stretch>
              <a:fillRect/>
            </a:stretch>
          </a:blipFill>
        </p:spPr>
        <p:txBody>
          <a:bodyPr tIns="210312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3044205556"/>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558088-05E2-489A-BB04-705B5B7BACEC}"/>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1882601192"/>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24247-5955-4F72-8478-810AC9C5DD7F}"/>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1383407879"/>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F6F703-B750-4DD6-95D8-C1B1D02599BB}"/>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8" name="Picture Placeholder 7" descr="This photo is a 'placeholder' only. Drag or drop your photo here, or click and tap the center to insert a photo."/>
          <p:cNvSpPr>
            <a:spLocks noGrp="1"/>
          </p:cNvSpPr>
          <p:nvPr>
            <p:ph type="pic" sz="quarter" idx="10"/>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pPr lvl="0"/>
            <a:r>
              <a:rPr lang="en-US" noProof="0"/>
              <a:t>Click icon to add picture</a:t>
            </a:r>
          </a:p>
        </p:txBody>
      </p:sp>
      <p:sp>
        <p:nvSpPr>
          <p:cNvPr id="3" name="Title 2"/>
          <p:cNvSpPr>
            <a:spLocks noGrp="1"/>
          </p:cNvSpPr>
          <p:nvPr>
            <p:ph type="title"/>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1908458698"/>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DEA6EC-763C-48F7-804B-BA6FC838A6E6}"/>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2" name="Title 1"/>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0" y="0"/>
            <a:ext cx="12192000" cy="4572000"/>
          </a:xfrm>
          <a:blipFill>
            <a:blip r:embed="rId2"/>
            <a:stretch>
              <a:fillRect/>
            </a:stretch>
          </a:blipFill>
        </p:spPr>
        <p:txBody>
          <a:bodyPr tIns="1097280" anchor="t" anchorCtr="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78667667"/>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B2CBE9-0BD1-4843-AFC3-73484BB0B2ED}"/>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2" name="Title 1"/>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p:cNvSpPr>
            <a:spLocks noGrp="1"/>
          </p:cNvSpPr>
          <p:nvPr>
            <p:ph type="pic" sz="quarter" idx="11"/>
          </p:nvPr>
        </p:nvSpPr>
        <p:spPr bwMode="ltGray">
          <a:xfrm>
            <a:off x="-2381" y="2286000"/>
            <a:ext cx="12192000" cy="4572000"/>
          </a:xfrm>
          <a:blipFill>
            <a:blip r:embed="rId2"/>
            <a:stretch>
              <a:fillRect/>
            </a:stretch>
          </a:blipFill>
        </p:spPr>
        <p:txBody>
          <a:bodyPr tIns="1097280" anchor="t" anchorCtr="0">
            <a:noAutofit/>
          </a:bodyPr>
          <a:lstStyle>
            <a:lvl1pPr marL="0" indent="0" algn="ctr">
              <a:buNone/>
              <a:defRPr lang="en-US" sz="14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1986825539"/>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F099969-7AB0-4406-A1D1-0584CC47A723}"/>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1"/>
            <a:ext cx="5367528" cy="3474720"/>
          </a:xfrm>
          <a:blipFill>
            <a:blip r:embed="rId2"/>
            <a:stretch>
              <a:fillRect/>
            </a:stretch>
          </a:blipFill>
        </p:spPr>
        <p:txBody>
          <a:bodyPr bIns="1188720" anchor="ctr" anchorCtr="0">
            <a:noAutofit/>
          </a:bodyPr>
          <a:lstStyle>
            <a:lvl1pPr marL="0" indent="0" algn="ctr">
              <a:buNone/>
              <a:defRPr lang="en-US" sz="1000" b="1" dirty="0">
                <a:solidFill>
                  <a:srgbClr val="000000"/>
                </a:solidFill>
              </a:defRPr>
            </a:lvl1pPr>
          </a:lstStyle>
          <a:p>
            <a:pPr lvl="0"/>
            <a:r>
              <a:rPr lang="en-US" noProof="0"/>
              <a:t>Click icon to add picture</a:t>
            </a:r>
          </a:p>
        </p:txBody>
      </p:sp>
      <p:sp>
        <p:nvSpPr>
          <p:cNvPr id="13" name="Text Placeholder 3"/>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39255" y="2025651"/>
            <a:ext cx="5367528" cy="3474720"/>
          </a:xfrm>
          <a:blipFill>
            <a:blip r:embed="rId2"/>
            <a:stretch>
              <a:fillRect/>
            </a:stretch>
          </a:blipFill>
        </p:spPr>
        <p:txBody>
          <a:bodyPr bIns="1188720" anchor="ctr" anchorCtr="0">
            <a:noAutofit/>
          </a:bodyPr>
          <a:lstStyle>
            <a:lvl1pPr marL="0" indent="0" algn="ctr">
              <a:buNone/>
              <a:defRPr lang="en-US" sz="1000" b="1" dirty="0">
                <a:solidFill>
                  <a:srgbClr val="000000"/>
                </a:solidFill>
              </a:defRPr>
            </a:lvl1pPr>
          </a:lstStyle>
          <a:p>
            <a:pPr lvl="0"/>
            <a:r>
              <a:rPr lang="en-US" noProof="0"/>
              <a:t>Click icon to add picture</a:t>
            </a:r>
          </a:p>
        </p:txBody>
      </p:sp>
    </p:spTree>
    <p:extLst>
      <p:ext uri="{BB962C8B-B14F-4D97-AF65-F5344CB8AC3E}">
        <p14:creationId xmlns:p14="http://schemas.microsoft.com/office/powerpoint/2010/main" val="2452438413"/>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37FE17D-79FF-4F32-BDEC-E4F28C9BA1E1}"/>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1"/>
            <a:ext cx="3474720" cy="3474720"/>
          </a:xfrm>
          <a:blipFill>
            <a:blip r:embed="rId2"/>
            <a:stretch>
              <a:fillRect/>
            </a:stretch>
          </a:blipFill>
        </p:spPr>
        <p:txBody>
          <a:bodyPr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4358640" y="2025651"/>
            <a:ext cx="3474720" cy="3474720"/>
          </a:xfrm>
          <a:blipFill>
            <a:blip r:embed="rId2"/>
            <a:stretch>
              <a:fillRect/>
            </a:stretch>
          </a:blipFill>
        </p:spPr>
        <p:txBody>
          <a:bodyPr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8132063" y="2025651"/>
            <a:ext cx="3474720" cy="3474720"/>
          </a:xfrm>
          <a:blipFill>
            <a:blip r:embed="rId2"/>
            <a:stretch>
              <a:fillRect/>
            </a:stretch>
          </a:blipFill>
        </p:spPr>
        <p:txBody>
          <a:bodyPr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231732912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0C353F1-0FC3-45AE-82AA-F17D0971659B}"/>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3" name="Title 2"/>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p:cNvSpPr>
            <a:spLocks noGrp="1"/>
          </p:cNvSpPr>
          <p:nvPr>
            <p:ph type="pic" sz="quarter" idx="13"/>
          </p:nvPr>
        </p:nvSpPr>
        <p:spPr bwMode="ltGray">
          <a:xfrm>
            <a:off x="582612" y="2025651"/>
            <a:ext cx="2532888" cy="2532888"/>
          </a:xfrm>
          <a:blipFill>
            <a:blip r:embed="rId2"/>
            <a:stretch>
              <a:fillRect/>
            </a:stretch>
          </a:blipFill>
        </p:spPr>
        <p:txBody>
          <a:bodyPr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2" name="Text Placeholder 3"/>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p:cNvSpPr>
            <a:spLocks noGrp="1"/>
          </p:cNvSpPr>
          <p:nvPr>
            <p:ph type="pic" sz="quarter" idx="14"/>
          </p:nvPr>
        </p:nvSpPr>
        <p:spPr bwMode="ltGray">
          <a:xfrm>
            <a:off x="3413908" y="2025651"/>
            <a:ext cx="2532888" cy="2532888"/>
          </a:xfrm>
          <a:blipFill>
            <a:blip r:embed="rId2"/>
            <a:stretch>
              <a:fillRect/>
            </a:stretch>
          </a:blipFill>
        </p:spPr>
        <p:txBody>
          <a:bodyPr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3" name="Text Placeholder 3"/>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p:cNvSpPr>
            <a:spLocks noGrp="1"/>
          </p:cNvSpPr>
          <p:nvPr>
            <p:ph type="pic" sz="quarter" idx="15"/>
          </p:nvPr>
        </p:nvSpPr>
        <p:spPr bwMode="ltGray">
          <a:xfrm>
            <a:off x="6245204" y="2025651"/>
            <a:ext cx="2532888" cy="2532888"/>
          </a:xfrm>
          <a:blipFill>
            <a:blip r:embed="rId2"/>
            <a:stretch>
              <a:fillRect/>
            </a:stretch>
          </a:blipFill>
        </p:spPr>
        <p:txBody>
          <a:bodyPr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
        <p:nvSpPr>
          <p:cNvPr id="15" name="Text Placeholder 3"/>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p:cNvSpPr>
            <a:spLocks noGrp="1"/>
          </p:cNvSpPr>
          <p:nvPr>
            <p:ph type="pic" sz="quarter" idx="19"/>
          </p:nvPr>
        </p:nvSpPr>
        <p:spPr bwMode="ltGray">
          <a:xfrm>
            <a:off x="9076500" y="2025651"/>
            <a:ext cx="2532888" cy="2532888"/>
          </a:xfrm>
          <a:blipFill>
            <a:blip r:embed="rId2"/>
            <a:stretch>
              <a:fillRect/>
            </a:stretch>
          </a:blipFill>
        </p:spPr>
        <p:txBody>
          <a:bodyPr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pPr lvl="0"/>
            <a:r>
              <a:rPr lang="en-US" noProof="0"/>
              <a:t>Click icon to add picture</a:t>
            </a:r>
          </a:p>
        </p:txBody>
      </p:sp>
    </p:spTree>
    <p:extLst>
      <p:ext uri="{BB962C8B-B14F-4D97-AF65-F5344CB8AC3E}">
        <p14:creationId xmlns:p14="http://schemas.microsoft.com/office/powerpoint/2010/main" val="55642739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F6E51520-E498-4F57-9883-73C5CD9D77DD}"/>
              </a:ext>
            </a:extLst>
          </p:cNvPr>
          <p:cNvCxnSpPr>
            <a:cxnSpLocks/>
          </p:cNvCxnSpPr>
          <p:nvPr userDrawn="1"/>
        </p:nvCxnSpPr>
        <p:spPr>
          <a:xfrm>
            <a:off x="584200" y="2019300"/>
            <a:ext cx="3183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2BEDDC-A33D-43E4-A28B-08FC9858BF9F}"/>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cxnSp>
        <p:nvCxnSpPr>
          <p:cNvPr id="6" name="Straight Connector 5" descr="&quot;&quot;">
            <a:extLst>
              <a:ext uri="{FF2B5EF4-FFF2-40B4-BE49-F238E27FC236}">
                <a16:creationId xmlns:a16="http://schemas.microsoft.com/office/drawing/2014/main" id="{817252B9-4012-4918-BB9E-996A50CFA88D}"/>
              </a:ext>
            </a:extLst>
          </p:cNvPr>
          <p:cNvCxnSpPr>
            <a:cxnSpLocks/>
          </p:cNvCxnSpPr>
          <p:nvPr userDrawn="1"/>
        </p:nvCxnSpPr>
        <p:spPr>
          <a:xfrm>
            <a:off x="4353984" y="2019300"/>
            <a:ext cx="7255933"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5217" y="2309812"/>
            <a:ext cx="3182027" cy="1661993"/>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1"/>
          </p:nvPr>
        </p:nvSpPr>
        <p:spPr>
          <a:xfrm>
            <a:off x="4354525" y="2309813"/>
            <a:ext cx="7254865" cy="430887"/>
          </a:xfrm>
        </p:spPr>
        <p:txBody>
          <a:bodyPr anchor="t"/>
          <a:lstStyle>
            <a:lvl1pPr marL="0" indent="0">
              <a:spcAft>
                <a:spcPts val="800"/>
              </a:spcAft>
              <a:buNone/>
              <a:defRPr/>
            </a:lvl1pPr>
          </a:lstStyle>
          <a:p>
            <a:pPr lvl="0"/>
            <a:r>
              <a:rPr lang="en-US"/>
              <a:t>Click to edit Master text styles</a:t>
            </a:r>
          </a:p>
        </p:txBody>
      </p:sp>
    </p:spTree>
    <p:extLst>
      <p:ext uri="{BB962C8B-B14F-4D97-AF65-F5344CB8AC3E}">
        <p14:creationId xmlns:p14="http://schemas.microsoft.com/office/powerpoint/2010/main" val="22015012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EFA2F1BF-2C43-4AB8-8B70-B4CEF9327C73}"/>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35357F-D889-4E7D-8B70-3FCE711FA2B4}"/>
              </a:ext>
            </a:extLst>
          </p:cNvPr>
          <p:cNvSpPr txBox="1"/>
          <p:nvPr userDrawn="1"/>
        </p:nvSpPr>
        <p:spPr>
          <a:xfrm>
            <a:off x="12354985" y="-203200"/>
            <a:ext cx="577081" cy="153888"/>
          </a:xfrm>
          <a:prstGeom prst="rect">
            <a:avLst/>
          </a:prstGeom>
          <a:noFill/>
        </p:spPr>
        <p:txBody>
          <a:bodyPr wrap="none" lIns="0" tIns="0" rIns="0" bIns="0">
            <a:spAutoFit/>
          </a:bodyPr>
          <a:lstStyle/>
          <a:p>
            <a:pPr>
              <a:defRPr/>
            </a:pPr>
            <a:r>
              <a:rPr lang="en-US" sz="1000">
                <a:solidFill>
                  <a:srgbClr val="A3A3A3"/>
                </a:solidFill>
              </a:rPr>
              <a:t>ELT layout</a:t>
            </a:r>
          </a:p>
        </p:txBody>
      </p:sp>
      <p:sp>
        <p:nvSpPr>
          <p:cNvPr id="2" name="Title 1"/>
          <p:cNvSpPr>
            <a:spLocks noGrp="1"/>
          </p:cNvSpPr>
          <p:nvPr>
            <p:ph type="title"/>
          </p:nvPr>
        </p:nvSpPr>
        <p:spPr>
          <a:xfrm>
            <a:off x="588264" y="2596417"/>
            <a:ext cx="3182027" cy="1661993"/>
          </a:xfrm>
        </p:spPr>
        <p:txBody>
          <a:bodyPr anchor="ctr"/>
          <a:lstStyle>
            <a:lvl1pPr>
              <a:defRPr/>
            </a:lvl1pPr>
          </a:lstStyle>
          <a:p>
            <a:r>
              <a:rPr lang="en-US"/>
              <a:t>Click to edit Master title style</a:t>
            </a:r>
          </a:p>
        </p:txBody>
      </p:sp>
      <p:sp>
        <p:nvSpPr>
          <p:cNvPr id="3" name="Text Placeholder 2"/>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85482843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9"/>
          </a:xfrm>
          <a:noFill/>
        </p:spPr>
        <p:txBody>
          <a:bodyPr anchor="b" anchorCtr="0"/>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5"/>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35187377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9144000" cy="498599"/>
          </a:xfrm>
          <a:noFill/>
        </p:spPr>
        <p:txBody>
          <a:bodyPr anchor="b" anchorCtr="0"/>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977319"/>
            <a:ext cx="9144000" cy="338555"/>
          </a:xfrm>
          <a:noFill/>
        </p:spPr>
        <p:txBody>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62435511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9"/>
          </a:xfrm>
          <a:noFill/>
        </p:spPr>
        <p:txBody>
          <a:bodyPr anchor="b" anchorCtr="0"/>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860053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9"/>
          </a:xfrm>
          <a:noFill/>
        </p:spPr>
        <p:txBody>
          <a:bodyPr anchor="b" anchorCtr="0"/>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3059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97042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889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vl1pPr>
          </a:lstStyle>
          <a:p>
            <a:r>
              <a:rPr lang="en-US"/>
              <a:t>Click to edit Master title style</a:t>
            </a:r>
          </a:p>
        </p:txBody>
      </p:sp>
      <p:sp>
        <p:nvSpPr>
          <p:cNvPr id="5" name="Text Placeholder 4" descr="This layout should only be used for developer code. The font used is a monospace font which is ideal for showing code."/>
          <p:cNvSpPr>
            <a:spLocks noGrp="1"/>
          </p:cNvSpPr>
          <p:nvPr>
            <p:ph type="body" sz="quarter" idx="10"/>
          </p:nvPr>
        </p:nvSpPr>
        <p:spPr>
          <a:xfrm>
            <a:off x="588263" y="1436690"/>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45" indent="0">
              <a:buNone/>
              <a:defRPr sz="2400">
                <a:solidFill>
                  <a:schemeClr val="tx1"/>
                </a:solidFill>
                <a:latin typeface="Consolas" panose="020B0609020204030204" pitchFamily="49" charset="0"/>
                <a:cs typeface="Consolas" panose="020B0609020204030204" pitchFamily="49" charset="0"/>
              </a:defRPr>
            </a:lvl2pPr>
            <a:lvl3pPr marL="584592" indent="0">
              <a:buNone/>
              <a:defRPr sz="2000">
                <a:solidFill>
                  <a:schemeClr val="tx1"/>
                </a:solidFill>
                <a:latin typeface="Consolas" panose="020B0609020204030204" pitchFamily="49" charset="0"/>
                <a:cs typeface="Consolas" panose="020B0609020204030204" pitchFamily="49" charset="0"/>
              </a:defRPr>
            </a:lvl3pPr>
            <a:lvl4pPr marL="814542" indent="0">
              <a:buNone/>
              <a:defRPr sz="1800">
                <a:solidFill>
                  <a:schemeClr val="tx1"/>
                </a:solidFill>
                <a:latin typeface="Consolas" panose="020B0609020204030204" pitchFamily="49" charset="0"/>
                <a:cs typeface="Consolas" panose="020B0609020204030204" pitchFamily="49" charset="0"/>
              </a:defRPr>
            </a:lvl4pPr>
            <a:lvl5pPr marL="1050971"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501793"/>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a:extLst>
              <a:ext uri="{FF2B5EF4-FFF2-40B4-BE49-F238E27FC236}">
                <a16:creationId xmlns:a16="http://schemas.microsoft.com/office/drawing/2014/main" id="{09A40F28-E6D0-42FB-90DF-67C60E9112D2}"/>
              </a:ext>
            </a:extLst>
          </p:cNvPr>
          <p:cNvSpPr txBox="1">
            <a:spLocks noChangeArrowheads="1"/>
          </p:cNvSpPr>
          <p:nvPr userDrawn="1"/>
        </p:nvSpPr>
        <p:spPr bwMode="blackWhite">
          <a:xfrm>
            <a:off x="584201" y="6161845"/>
            <a:ext cx="4483100" cy="107722"/>
          </a:xfrm>
          <a:prstGeom prst="rect">
            <a:avLst/>
          </a:prstGeom>
          <a:noFill/>
          <a:ln w="12700">
            <a:noFill/>
            <a:miter lim="800000"/>
            <a:headEnd type="none" w="sm" len="sm"/>
            <a:tailEnd type="none" w="sm" len="sm"/>
          </a:ln>
          <a:effectLst/>
        </p:spPr>
        <p:txBody>
          <a:bodyPr lIns="0" tIns="0" rIns="0" bIns="0" anchor="b">
            <a:spAutoFit/>
          </a:bodyPr>
          <a:lstStyle/>
          <a:p>
            <a:pPr defTabSz="932267">
              <a:defRPr/>
            </a:pPr>
            <a:r>
              <a:rPr lang="en-US" sz="700">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E5789398-683B-40FD-B043-224C19D123F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black">
          <a:xfrm>
            <a:off x="584200" y="586318"/>
            <a:ext cx="1365251"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97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bwMode="white">
          <a:xfrm>
            <a:off x="584201" y="1436689"/>
            <a:ext cx="11018839" cy="2215991"/>
          </a:xfrm>
        </p:spPr>
        <p:txBody>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p:nvPr>
        </p:nvSpPr>
        <p:spPr>
          <a:xfrm>
            <a:off x="2" y="6269039"/>
            <a:ext cx="12192001" cy="588963"/>
          </a:xfrm>
          <a:prstGeom prst="rect">
            <a:avLst/>
          </a:prstGeom>
          <a:solidFill>
            <a:srgbClr val="FFFF99"/>
          </a:solidFill>
        </p:spPr>
        <p:txBody>
          <a:bodyPr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88032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70" y="473236"/>
            <a:ext cx="11081177" cy="553997"/>
          </a:xfrm>
        </p:spPr>
        <p:txBody>
          <a:bodyPr/>
          <a:lstStyle>
            <a:lvl1pPr>
              <a:lnSpc>
                <a:spcPct val="100000"/>
              </a:lnSpc>
              <a:defRPr>
                <a:solidFill>
                  <a:schemeClr val="bg1"/>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371F829A-F02E-443E-83FC-8FF08050A2E1}"/>
              </a:ext>
            </a:extLst>
          </p:cNvPr>
          <p:cNvSpPr>
            <a:spLocks noGrp="1"/>
          </p:cNvSpPr>
          <p:nvPr>
            <p:ph type="sldNum" sz="quarter" idx="10"/>
          </p:nvPr>
        </p:nvSpPr>
        <p:spPr>
          <a:xfrm>
            <a:off x="11734800" y="6400800"/>
            <a:ext cx="366184" cy="366184"/>
          </a:xfrm>
        </p:spPr>
        <p:txBody>
          <a:bodyPr/>
          <a:lstStyle>
            <a:lvl1pPr>
              <a:defRPr/>
            </a:lvl1pPr>
          </a:lstStyle>
          <a:p>
            <a:pPr>
              <a:defRPr/>
            </a:pPr>
            <a:fld id="{18058C7D-DB59-40ED-A6C0-F21CE66F0993}" type="slidenum">
              <a:rPr lang="en-IN"/>
              <a:pPr>
                <a:defRPr/>
              </a:pPr>
              <a:t>‹#›</a:t>
            </a:fld>
            <a:endParaRPr lang="en-IN"/>
          </a:p>
        </p:txBody>
      </p:sp>
    </p:spTree>
    <p:extLst>
      <p:ext uri="{BB962C8B-B14F-4D97-AF65-F5344CB8AC3E}">
        <p14:creationId xmlns:p14="http://schemas.microsoft.com/office/powerpoint/2010/main" val="2394457020"/>
      </p:ext>
    </p:extLst>
  </p:cSld>
  <p:clrMapOvr>
    <a:masterClrMapping/>
  </p:clrMapOvr>
  <p:transition spd="med">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8400" cy="2438400"/>
          </a:xfrm>
          <a:prstGeom prst="rect">
            <a:avLst/>
          </a:prstGeom>
          <a:solidFill>
            <a:srgbClr val="0A5BBA">
              <a:alpha val="89804"/>
            </a:srgbClr>
          </a:solidFill>
        </p:spPr>
        <p:txBody>
          <a:bodyPr lIns="182880" tIns="91440" rIns="91440" bIns="91440">
            <a:normAutofit/>
          </a:bodyPr>
          <a:lstStyle>
            <a:lvl1pPr>
              <a:defRPr sz="2667" baseline="0">
                <a:solidFill>
                  <a:schemeClr val="bg1"/>
                </a:solidFill>
                <a:latin typeface="+mn-lt"/>
              </a:defRPr>
            </a:lvl1pPr>
          </a:lstStyle>
          <a:p>
            <a:pPr lvl="0"/>
            <a:r>
              <a:rPr lang="en-US"/>
              <a:t>Click to edit Master title style</a:t>
            </a:r>
          </a:p>
        </p:txBody>
      </p:sp>
      <p:sp>
        <p:nvSpPr>
          <p:cNvPr id="5" name="Content Placeholder 2"/>
          <p:cNvSpPr>
            <a:spLocks noGrp="1"/>
          </p:cNvSpPr>
          <p:nvPr>
            <p:ph idx="1"/>
          </p:nvPr>
        </p:nvSpPr>
        <p:spPr>
          <a:xfrm>
            <a:off x="2438400" y="1219200"/>
            <a:ext cx="9144000" cy="4876800"/>
          </a:xfrm>
          <a:noFill/>
        </p:spPr>
        <p:txBody>
          <a:bodyPr lIns="182880" tIns="91440" rIns="91440" bIns="91440">
            <a:normAutofit/>
          </a:bodyPr>
          <a:lstStyle>
            <a:lvl1pPr marL="304726" indent="-304726">
              <a:lnSpc>
                <a:spcPct val="100000"/>
              </a:lnSpc>
              <a:buFont typeface="Arial" pitchFamily="34" charset="0"/>
              <a:buChar char="•"/>
              <a:defRPr/>
            </a:lvl1pPr>
            <a:lvl2pPr marL="609453" indent="-300494">
              <a:lnSpc>
                <a:spcPct val="100000"/>
              </a:lnSpc>
              <a:buFont typeface="Arial" pitchFamily="34" charset="0"/>
              <a:buChar char="•"/>
              <a:defRPr/>
            </a:lvl2pPr>
            <a:lvl3pPr marL="914178" indent="-304726">
              <a:lnSpc>
                <a:spcPct val="100000"/>
              </a:lnSpc>
              <a:buFont typeface="Arial" pitchFamily="34" charset="0"/>
              <a:buChar char="•"/>
              <a:defRPr/>
            </a:lvl3pPr>
            <a:lvl4pPr marL="1218904" indent="-304726">
              <a:lnSpc>
                <a:spcPct val="100000"/>
              </a:lnSpc>
              <a:buFont typeface="Arial" pitchFamily="34" charset="0"/>
              <a:buChar char="•"/>
              <a:defRPr/>
            </a:lvl4pPr>
            <a:lvl5pPr marL="1523633" indent="-304726">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04681FD0-F68A-463D-9367-DA20C04E6461}"/>
              </a:ext>
            </a:extLst>
          </p:cNvPr>
          <p:cNvSpPr>
            <a:spLocks noGrp="1"/>
          </p:cNvSpPr>
          <p:nvPr>
            <p:ph type="sldNum" sz="quarter" idx="10"/>
          </p:nvPr>
        </p:nvSpPr>
        <p:spPr>
          <a:xfrm>
            <a:off x="9042400" y="6356351"/>
            <a:ext cx="2844800" cy="366183"/>
          </a:xfrm>
        </p:spPr>
        <p:txBody>
          <a:bodyPr/>
          <a:lstStyle>
            <a:lvl1pPr>
              <a:defRPr sz="1067" smtClean="0">
                <a:solidFill>
                  <a:schemeClr val="tx1"/>
                </a:solidFill>
              </a:defRPr>
            </a:lvl1pPr>
          </a:lstStyle>
          <a:p>
            <a:pPr>
              <a:defRPr/>
            </a:pPr>
            <a:fld id="{79E9B525-2BC7-4154-8D2D-0D0899D8D7EE}" type="slidenum">
              <a:rPr lang="en-US"/>
              <a:pPr>
                <a:defRPr/>
              </a:pPr>
              <a:t>‹#›</a:t>
            </a:fld>
            <a:endParaRPr lang="en-US"/>
          </a:p>
        </p:txBody>
      </p:sp>
    </p:spTree>
    <p:extLst>
      <p:ext uri="{BB962C8B-B14F-4D97-AF65-F5344CB8AC3E}">
        <p14:creationId xmlns:p14="http://schemas.microsoft.com/office/powerpoint/2010/main" val="1942942200"/>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10/26/2020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image" Target="../media/image14.pn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theme" Target="../theme/theme10.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theme" Target="../theme/theme11.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image" Target="../media/image6.emf"/><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theme" Target="../theme/theme12.xml"/><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image" Target="../media/image6.emf"/><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theme" Target="../theme/theme13.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8" Type="http://schemas.openxmlformats.org/officeDocument/2006/relationships/slideLayout" Target="../slideLayouts/slideLayout305.xml"/><Relationship Id="rId3" Type="http://schemas.openxmlformats.org/officeDocument/2006/relationships/slideLayout" Target="../slideLayouts/slideLayout30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theme" Target="../theme/theme14.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29" Type="http://schemas.openxmlformats.org/officeDocument/2006/relationships/slideLayout" Target="../slideLayouts/slideLayout390.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image" Target="../media/image6.emf"/><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theme" Target="../theme/theme1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4.xml"/><Relationship Id="rId18" Type="http://schemas.openxmlformats.org/officeDocument/2006/relationships/slideLayout" Target="../slideLayouts/slideLayout409.xml"/><Relationship Id="rId26" Type="http://schemas.openxmlformats.org/officeDocument/2006/relationships/slideLayout" Target="../slideLayouts/slideLayout417.xml"/><Relationship Id="rId3" Type="http://schemas.openxmlformats.org/officeDocument/2006/relationships/slideLayout" Target="../slideLayouts/slideLayout394.xml"/><Relationship Id="rId21" Type="http://schemas.openxmlformats.org/officeDocument/2006/relationships/slideLayout" Target="../slideLayouts/slideLayout412.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17" Type="http://schemas.openxmlformats.org/officeDocument/2006/relationships/slideLayout" Target="../slideLayouts/slideLayout408.xml"/><Relationship Id="rId25" Type="http://schemas.openxmlformats.org/officeDocument/2006/relationships/slideLayout" Target="../slideLayouts/slideLayout416.xml"/><Relationship Id="rId33" Type="http://schemas.openxmlformats.org/officeDocument/2006/relationships/image" Target="../media/image6.emf"/><Relationship Id="rId2" Type="http://schemas.openxmlformats.org/officeDocument/2006/relationships/slideLayout" Target="../slideLayouts/slideLayout393.xml"/><Relationship Id="rId16" Type="http://schemas.openxmlformats.org/officeDocument/2006/relationships/slideLayout" Target="../slideLayouts/slideLayout407.xml"/><Relationship Id="rId20" Type="http://schemas.openxmlformats.org/officeDocument/2006/relationships/slideLayout" Target="../slideLayouts/slideLayout411.xml"/><Relationship Id="rId29" Type="http://schemas.openxmlformats.org/officeDocument/2006/relationships/slideLayout" Target="../slideLayouts/slideLayout420.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24" Type="http://schemas.openxmlformats.org/officeDocument/2006/relationships/slideLayout" Target="../slideLayouts/slideLayout415.xml"/><Relationship Id="rId32" Type="http://schemas.openxmlformats.org/officeDocument/2006/relationships/theme" Target="../theme/theme16.xml"/><Relationship Id="rId5" Type="http://schemas.openxmlformats.org/officeDocument/2006/relationships/slideLayout" Target="../slideLayouts/slideLayout396.xml"/><Relationship Id="rId15" Type="http://schemas.openxmlformats.org/officeDocument/2006/relationships/slideLayout" Target="../slideLayouts/slideLayout406.xml"/><Relationship Id="rId23" Type="http://schemas.openxmlformats.org/officeDocument/2006/relationships/slideLayout" Target="../slideLayouts/slideLayout414.xml"/><Relationship Id="rId28" Type="http://schemas.openxmlformats.org/officeDocument/2006/relationships/slideLayout" Target="../slideLayouts/slideLayout419.xml"/><Relationship Id="rId10" Type="http://schemas.openxmlformats.org/officeDocument/2006/relationships/slideLayout" Target="../slideLayouts/slideLayout401.xml"/><Relationship Id="rId19" Type="http://schemas.openxmlformats.org/officeDocument/2006/relationships/slideLayout" Target="../slideLayouts/slideLayout410.xml"/><Relationship Id="rId31" Type="http://schemas.openxmlformats.org/officeDocument/2006/relationships/slideLayout" Target="../slideLayouts/slideLayout422.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slideLayout" Target="../slideLayouts/slideLayout405.xml"/><Relationship Id="rId22" Type="http://schemas.openxmlformats.org/officeDocument/2006/relationships/slideLayout" Target="../slideLayouts/slideLayout413.xml"/><Relationship Id="rId27" Type="http://schemas.openxmlformats.org/officeDocument/2006/relationships/slideLayout" Target="../slideLayouts/slideLayout418.xml"/><Relationship Id="rId30" Type="http://schemas.openxmlformats.org/officeDocument/2006/relationships/slideLayout" Target="../slideLayouts/slideLayout421.xml"/><Relationship Id="rId8" Type="http://schemas.openxmlformats.org/officeDocument/2006/relationships/slideLayout" Target="../slideLayouts/slideLayout399.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35.xml"/><Relationship Id="rId18" Type="http://schemas.openxmlformats.org/officeDocument/2006/relationships/slideLayout" Target="../slideLayouts/slideLayout440.xml"/><Relationship Id="rId26" Type="http://schemas.openxmlformats.org/officeDocument/2006/relationships/slideLayout" Target="../slideLayouts/slideLayout448.xml"/><Relationship Id="rId39" Type="http://schemas.openxmlformats.org/officeDocument/2006/relationships/slideLayout" Target="../slideLayouts/slideLayout461.xml"/><Relationship Id="rId21" Type="http://schemas.openxmlformats.org/officeDocument/2006/relationships/slideLayout" Target="../slideLayouts/slideLayout443.xml"/><Relationship Id="rId34" Type="http://schemas.openxmlformats.org/officeDocument/2006/relationships/slideLayout" Target="../slideLayouts/slideLayout456.xml"/><Relationship Id="rId42" Type="http://schemas.openxmlformats.org/officeDocument/2006/relationships/slideLayout" Target="../slideLayouts/slideLayout464.xml"/><Relationship Id="rId47" Type="http://schemas.openxmlformats.org/officeDocument/2006/relationships/image" Target="../media/image6.emf"/><Relationship Id="rId7" Type="http://schemas.openxmlformats.org/officeDocument/2006/relationships/slideLayout" Target="../slideLayouts/slideLayout429.xml"/><Relationship Id="rId2" Type="http://schemas.openxmlformats.org/officeDocument/2006/relationships/slideLayout" Target="../slideLayouts/slideLayout424.xml"/><Relationship Id="rId16" Type="http://schemas.openxmlformats.org/officeDocument/2006/relationships/slideLayout" Target="../slideLayouts/slideLayout438.xml"/><Relationship Id="rId29" Type="http://schemas.openxmlformats.org/officeDocument/2006/relationships/slideLayout" Target="../slideLayouts/slideLayout451.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24" Type="http://schemas.openxmlformats.org/officeDocument/2006/relationships/slideLayout" Target="../slideLayouts/slideLayout446.xml"/><Relationship Id="rId32" Type="http://schemas.openxmlformats.org/officeDocument/2006/relationships/slideLayout" Target="../slideLayouts/slideLayout454.xml"/><Relationship Id="rId37" Type="http://schemas.openxmlformats.org/officeDocument/2006/relationships/slideLayout" Target="../slideLayouts/slideLayout459.xml"/><Relationship Id="rId40" Type="http://schemas.openxmlformats.org/officeDocument/2006/relationships/slideLayout" Target="../slideLayouts/slideLayout462.xml"/><Relationship Id="rId45" Type="http://schemas.openxmlformats.org/officeDocument/2006/relationships/slideLayout" Target="../slideLayouts/slideLayout467.xml"/><Relationship Id="rId5" Type="http://schemas.openxmlformats.org/officeDocument/2006/relationships/slideLayout" Target="../slideLayouts/slideLayout427.xml"/><Relationship Id="rId15" Type="http://schemas.openxmlformats.org/officeDocument/2006/relationships/slideLayout" Target="../slideLayouts/slideLayout437.xml"/><Relationship Id="rId23" Type="http://schemas.openxmlformats.org/officeDocument/2006/relationships/slideLayout" Target="../slideLayouts/slideLayout445.xml"/><Relationship Id="rId28" Type="http://schemas.openxmlformats.org/officeDocument/2006/relationships/slideLayout" Target="../slideLayouts/slideLayout450.xml"/><Relationship Id="rId36" Type="http://schemas.openxmlformats.org/officeDocument/2006/relationships/slideLayout" Target="../slideLayouts/slideLayout458.xml"/><Relationship Id="rId10" Type="http://schemas.openxmlformats.org/officeDocument/2006/relationships/slideLayout" Target="../slideLayouts/slideLayout432.xml"/><Relationship Id="rId19" Type="http://schemas.openxmlformats.org/officeDocument/2006/relationships/slideLayout" Target="../slideLayouts/slideLayout441.xml"/><Relationship Id="rId31" Type="http://schemas.openxmlformats.org/officeDocument/2006/relationships/slideLayout" Target="../slideLayouts/slideLayout453.xml"/><Relationship Id="rId44" Type="http://schemas.openxmlformats.org/officeDocument/2006/relationships/slideLayout" Target="../slideLayouts/slideLayout466.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slideLayout" Target="../slideLayouts/slideLayout436.xml"/><Relationship Id="rId22" Type="http://schemas.openxmlformats.org/officeDocument/2006/relationships/slideLayout" Target="../slideLayouts/slideLayout444.xml"/><Relationship Id="rId27" Type="http://schemas.openxmlformats.org/officeDocument/2006/relationships/slideLayout" Target="../slideLayouts/slideLayout449.xml"/><Relationship Id="rId30" Type="http://schemas.openxmlformats.org/officeDocument/2006/relationships/slideLayout" Target="../slideLayouts/slideLayout452.xml"/><Relationship Id="rId35" Type="http://schemas.openxmlformats.org/officeDocument/2006/relationships/slideLayout" Target="../slideLayouts/slideLayout457.xml"/><Relationship Id="rId43" Type="http://schemas.openxmlformats.org/officeDocument/2006/relationships/slideLayout" Target="../slideLayouts/slideLayout465.xml"/><Relationship Id="rId8" Type="http://schemas.openxmlformats.org/officeDocument/2006/relationships/slideLayout" Target="../slideLayouts/slideLayout430.xml"/><Relationship Id="rId3" Type="http://schemas.openxmlformats.org/officeDocument/2006/relationships/slideLayout" Target="../slideLayouts/slideLayout425.xml"/><Relationship Id="rId12" Type="http://schemas.openxmlformats.org/officeDocument/2006/relationships/slideLayout" Target="../slideLayouts/slideLayout434.xml"/><Relationship Id="rId17" Type="http://schemas.openxmlformats.org/officeDocument/2006/relationships/slideLayout" Target="../slideLayouts/slideLayout439.xml"/><Relationship Id="rId25" Type="http://schemas.openxmlformats.org/officeDocument/2006/relationships/slideLayout" Target="../slideLayouts/slideLayout447.xml"/><Relationship Id="rId33" Type="http://schemas.openxmlformats.org/officeDocument/2006/relationships/slideLayout" Target="../slideLayouts/slideLayout455.xml"/><Relationship Id="rId38" Type="http://schemas.openxmlformats.org/officeDocument/2006/relationships/slideLayout" Target="../slideLayouts/slideLayout460.xml"/><Relationship Id="rId46" Type="http://schemas.openxmlformats.org/officeDocument/2006/relationships/theme" Target="../theme/theme17.xml"/><Relationship Id="rId20" Type="http://schemas.openxmlformats.org/officeDocument/2006/relationships/slideLayout" Target="../slideLayouts/slideLayout442.xml"/><Relationship Id="rId41" Type="http://schemas.openxmlformats.org/officeDocument/2006/relationships/slideLayout" Target="../slideLayouts/slideLayout463.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80.xml"/><Relationship Id="rId18" Type="http://schemas.openxmlformats.org/officeDocument/2006/relationships/slideLayout" Target="../slideLayouts/slideLayout485.xml"/><Relationship Id="rId26" Type="http://schemas.openxmlformats.org/officeDocument/2006/relationships/slideLayout" Target="../slideLayouts/slideLayout493.xml"/><Relationship Id="rId3" Type="http://schemas.openxmlformats.org/officeDocument/2006/relationships/slideLayout" Target="../slideLayouts/slideLayout470.xml"/><Relationship Id="rId21" Type="http://schemas.openxmlformats.org/officeDocument/2006/relationships/slideLayout" Target="../slideLayouts/slideLayout488.xml"/><Relationship Id="rId34" Type="http://schemas.openxmlformats.org/officeDocument/2006/relationships/slideLayout" Target="../slideLayouts/slideLayout501.xml"/><Relationship Id="rId7" Type="http://schemas.openxmlformats.org/officeDocument/2006/relationships/slideLayout" Target="../slideLayouts/slideLayout474.xml"/><Relationship Id="rId12" Type="http://schemas.openxmlformats.org/officeDocument/2006/relationships/slideLayout" Target="../slideLayouts/slideLayout479.xml"/><Relationship Id="rId17" Type="http://schemas.openxmlformats.org/officeDocument/2006/relationships/slideLayout" Target="../slideLayouts/slideLayout484.xml"/><Relationship Id="rId25" Type="http://schemas.openxmlformats.org/officeDocument/2006/relationships/slideLayout" Target="../slideLayouts/slideLayout492.xml"/><Relationship Id="rId33" Type="http://schemas.openxmlformats.org/officeDocument/2006/relationships/slideLayout" Target="../slideLayouts/slideLayout500.xml"/><Relationship Id="rId2" Type="http://schemas.openxmlformats.org/officeDocument/2006/relationships/slideLayout" Target="../slideLayouts/slideLayout469.xml"/><Relationship Id="rId16" Type="http://schemas.openxmlformats.org/officeDocument/2006/relationships/slideLayout" Target="../slideLayouts/slideLayout483.xml"/><Relationship Id="rId20" Type="http://schemas.openxmlformats.org/officeDocument/2006/relationships/slideLayout" Target="../slideLayouts/slideLayout487.xml"/><Relationship Id="rId29" Type="http://schemas.openxmlformats.org/officeDocument/2006/relationships/slideLayout" Target="../slideLayouts/slideLayout496.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24" Type="http://schemas.openxmlformats.org/officeDocument/2006/relationships/slideLayout" Target="../slideLayouts/slideLayout491.xml"/><Relationship Id="rId32" Type="http://schemas.openxmlformats.org/officeDocument/2006/relationships/slideLayout" Target="../slideLayouts/slideLayout499.xml"/><Relationship Id="rId5" Type="http://schemas.openxmlformats.org/officeDocument/2006/relationships/slideLayout" Target="../slideLayouts/slideLayout472.xml"/><Relationship Id="rId15" Type="http://schemas.openxmlformats.org/officeDocument/2006/relationships/slideLayout" Target="../slideLayouts/slideLayout482.xml"/><Relationship Id="rId23" Type="http://schemas.openxmlformats.org/officeDocument/2006/relationships/slideLayout" Target="../slideLayouts/slideLayout490.xml"/><Relationship Id="rId28" Type="http://schemas.openxmlformats.org/officeDocument/2006/relationships/slideLayout" Target="../slideLayouts/slideLayout495.xml"/><Relationship Id="rId36" Type="http://schemas.openxmlformats.org/officeDocument/2006/relationships/image" Target="../media/image6.emf"/><Relationship Id="rId10" Type="http://schemas.openxmlformats.org/officeDocument/2006/relationships/slideLayout" Target="../slideLayouts/slideLayout477.xml"/><Relationship Id="rId19" Type="http://schemas.openxmlformats.org/officeDocument/2006/relationships/slideLayout" Target="../slideLayouts/slideLayout486.xml"/><Relationship Id="rId31" Type="http://schemas.openxmlformats.org/officeDocument/2006/relationships/slideLayout" Target="../slideLayouts/slideLayout498.xml"/><Relationship Id="rId4" Type="http://schemas.openxmlformats.org/officeDocument/2006/relationships/slideLayout" Target="../slideLayouts/slideLayout471.xml"/><Relationship Id="rId9" Type="http://schemas.openxmlformats.org/officeDocument/2006/relationships/slideLayout" Target="../slideLayouts/slideLayout476.xml"/><Relationship Id="rId14" Type="http://schemas.openxmlformats.org/officeDocument/2006/relationships/slideLayout" Target="../slideLayouts/slideLayout481.xml"/><Relationship Id="rId22" Type="http://schemas.openxmlformats.org/officeDocument/2006/relationships/slideLayout" Target="../slideLayouts/slideLayout489.xml"/><Relationship Id="rId27" Type="http://schemas.openxmlformats.org/officeDocument/2006/relationships/slideLayout" Target="../slideLayouts/slideLayout494.xml"/><Relationship Id="rId30" Type="http://schemas.openxmlformats.org/officeDocument/2006/relationships/slideLayout" Target="../slideLayouts/slideLayout497.xml"/><Relationship Id="rId35" Type="http://schemas.openxmlformats.org/officeDocument/2006/relationships/theme" Target="../theme/theme18.xml"/><Relationship Id="rId8" Type="http://schemas.openxmlformats.org/officeDocument/2006/relationships/slideLayout" Target="../slideLayouts/slideLayout4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4.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6.emf"/><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theme" Target="../theme/theme5.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image" Target="../media/image6.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theme" Target="../theme/theme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image" Target="../media/image14.png"/><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theme" Target="../theme/theme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slideLayout" Target="../slideLayouts/slideLayout173.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theme" Target="../theme/theme8.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41" Type="http://schemas.openxmlformats.org/officeDocument/2006/relationships/slideLayout" Target="../slideLayouts/slideLayout175.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image" Target="../media/image6.emf"/><Relationship Id="rId8" Type="http://schemas.openxmlformats.org/officeDocument/2006/relationships/slideLayout" Target="../slideLayouts/slideLayout142.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3067294803"/>
      </p:ext>
    </p:extLst>
  </p:cSld>
  <p:clrMap bg1="dk1" tx1="lt1" bg2="dk2" tx2="lt2" accent1="accent1" accent2="accent2" accent3="accent3" accent4="accent4" accent5="accent5" accent6="accent6" hlink="hlink" folHlink="folHlink"/>
  <p:sldLayoutIdLst>
    <p:sldLayoutId id="2147485353" r:id="rId1"/>
    <p:sldLayoutId id="2147485354" r:id="rId2"/>
    <p:sldLayoutId id="2147485355" r:id="rId3"/>
    <p:sldLayoutId id="2147485356" r:id="rId4"/>
    <p:sldLayoutId id="2147485357" r:id="rId5"/>
    <p:sldLayoutId id="2147485358" r:id="rId6"/>
    <p:sldLayoutId id="2147485359" r:id="rId7"/>
    <p:sldLayoutId id="2147485360" r:id="rId8"/>
    <p:sldLayoutId id="2147485361" r:id="rId9"/>
    <p:sldLayoutId id="2147485362" r:id="rId10"/>
    <p:sldLayoutId id="2147485363" r:id="rId11"/>
    <p:sldLayoutId id="2147485364" r:id="rId12"/>
    <p:sldLayoutId id="2147485365" r:id="rId13"/>
    <p:sldLayoutId id="2147485366" r:id="rId14"/>
    <p:sldLayoutId id="2147485367" r:id="rId15"/>
    <p:sldLayoutId id="2147485368" r:id="rId16"/>
    <p:sldLayoutId id="2147485369" r:id="rId17"/>
    <p:sldLayoutId id="2147485370" r:id="rId18"/>
    <p:sldLayoutId id="2147485371" r:id="rId19"/>
    <p:sldLayoutId id="2147485372" r:id="rId20"/>
    <p:sldLayoutId id="2147485373" r:id="rId21"/>
    <p:sldLayoutId id="2147485374" r:id="rId22"/>
    <p:sldLayoutId id="2147485375" r:id="rId23"/>
    <p:sldLayoutId id="2147485376" r:id="rId24"/>
    <p:sldLayoutId id="2147485377" r:id="rId25"/>
    <p:sldLayoutId id="2147485378" r:id="rId26"/>
    <p:sldLayoutId id="2147485379" r:id="rId27"/>
    <p:sldLayoutId id="2147485380" r:id="rId28"/>
    <p:sldLayoutId id="2147485381" r:id="rId29"/>
    <p:sldLayoutId id="2147485382" r:id="rId30"/>
    <p:sldLayoutId id="2147485383" r:id="rId31"/>
    <p:sldLayoutId id="2147485384" r:id="rId32"/>
    <p:sldLayoutId id="2147485385" r:id="rId33"/>
    <p:sldLayoutId id="2147485386" r:id="rId34"/>
    <p:sldLayoutId id="2147485387" r:id="rId35"/>
    <p:sldLayoutId id="2147485388" r:id="rId36"/>
    <p:sldLayoutId id="2147485389" r:id="rId37"/>
    <p:sldLayoutId id="2147485390" r:id="rId38"/>
    <p:sldLayoutId id="2147485391" r:id="rId39"/>
    <p:sldLayoutId id="2147485392" r:id="rId40"/>
    <p:sldLayoutId id="2147485393" r:id="rId41"/>
    <p:sldLayoutId id="2147485394" r:id="rId42"/>
    <p:sldLayoutId id="2147485395" r:id="rId43"/>
    <p:sldLayoutId id="2147485396" r:id="rId44"/>
    <p:sldLayoutId id="2147485397" r:id="rId45"/>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0CF1B-6E4C-42E6-A7B7-27F239016BCB}"/>
              </a:ext>
            </a:extLst>
          </p:cNvPr>
          <p:cNvSpPr>
            <a:spLocks noGrp="1"/>
          </p:cNvSpPr>
          <p:nvPr userDrawn="1">
            <p:ph type="title"/>
          </p:nvPr>
        </p:nvSpPr>
        <p:spPr>
          <a:xfrm>
            <a:off x="588434" y="457201"/>
            <a:ext cx="11019367" cy="55456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F643F5B9-A958-4002-8136-C3E0FF9501B2}"/>
              </a:ext>
            </a:extLst>
          </p:cNvPr>
          <p:cNvSpPr>
            <a:spLocks noGrp="1"/>
          </p:cNvSpPr>
          <p:nvPr userDrawn="1">
            <p:ph type="body" idx="1"/>
          </p:nvPr>
        </p:nvSpPr>
        <p:spPr>
          <a:xfrm>
            <a:off x="584201" y="1435101"/>
            <a:ext cx="11019367" cy="161290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28" name="GRID" hidden="1">
            <a:extLst>
              <a:ext uri="{FF2B5EF4-FFF2-40B4-BE49-F238E27FC236}">
                <a16:creationId xmlns:a16="http://schemas.microsoft.com/office/drawing/2014/main" id="{02FD961A-2DB0-4EE6-BDF5-77D3BECC1595}"/>
              </a:ext>
            </a:extLst>
          </p:cNvPr>
          <p:cNvGrpSpPr>
            <a:grpSpLocks/>
          </p:cNvGrpSpPr>
          <p:nvPr userDrawn="1"/>
        </p:nvGrpSpPr>
        <p:grpSpPr bwMode="auto">
          <a:xfrm>
            <a:off x="0" y="0"/>
            <a:ext cx="12192000" cy="6858000"/>
            <a:chOff x="0" y="0"/>
            <a:chExt cx="12192000" cy="6858000"/>
          </a:xfrm>
        </p:grpSpPr>
        <p:cxnSp>
          <p:nvCxnSpPr>
            <p:cNvPr id="7" name="Straight Connector 6">
              <a:extLst>
                <a:ext uri="{FF2B5EF4-FFF2-40B4-BE49-F238E27FC236}">
                  <a16:creationId xmlns:a16="http://schemas.microsoft.com/office/drawing/2014/main" id="{F494862E-06EE-4B07-969F-230AAC7DEB8A}"/>
                </a:ext>
              </a:extLst>
            </p:cNvPr>
            <p:cNvCxnSpPr/>
            <p:nvPr/>
          </p:nvCxnSpPr>
          <p:spPr>
            <a:xfrm>
              <a:off x="0" y="0"/>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5915AF-960E-403C-B85C-78424072AD1E}"/>
                </a:ext>
              </a:extLst>
            </p:cNvPr>
            <p:cNvCxnSpPr/>
            <p:nvPr/>
          </p:nvCxnSpPr>
          <p:spPr>
            <a:xfrm>
              <a:off x="0" y="292100"/>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266823-34A6-4E69-BD30-65E1295749A0}"/>
                </a:ext>
              </a:extLst>
            </p:cNvPr>
            <p:cNvCxnSpPr/>
            <p:nvPr/>
          </p:nvCxnSpPr>
          <p:spPr>
            <a:xfrm>
              <a:off x="0" y="584200"/>
              <a:ext cx="12189884"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4E01122-0BBF-4C04-A558-4E3F5B82A28B}"/>
                </a:ext>
              </a:extLst>
            </p:cNvPr>
            <p:cNvCxnSpPr/>
            <p:nvPr/>
          </p:nvCxnSpPr>
          <p:spPr>
            <a:xfrm>
              <a:off x="0" y="6273800"/>
              <a:ext cx="12189884"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23C73A-66EB-43DA-866E-5CDDD924C971}"/>
                </a:ext>
              </a:extLst>
            </p:cNvPr>
            <p:cNvCxnSpPr/>
            <p:nvPr/>
          </p:nvCxnSpPr>
          <p:spPr>
            <a:xfrm>
              <a:off x="0" y="6565900"/>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5597BF5-A0AB-4F5A-9509-65D6F33FAE2B}"/>
                </a:ext>
              </a:extLst>
            </p:cNvPr>
            <p:cNvCxnSpPr/>
            <p:nvPr/>
          </p:nvCxnSpPr>
          <p:spPr>
            <a:xfrm>
              <a:off x="0" y="6858000"/>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69C915E-5F3B-4AB3-99C7-5D6E037F226F}"/>
                </a:ext>
              </a:extLst>
            </p:cNvPr>
            <p:cNvCxnSpPr/>
            <p:nvPr/>
          </p:nvCxnSpPr>
          <p:spPr>
            <a:xfrm>
              <a:off x="0" y="87841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D63540-96C6-42CD-9A9C-B434AC2282D7}"/>
                </a:ext>
              </a:extLst>
            </p:cNvPr>
            <p:cNvCxnSpPr/>
            <p:nvPr/>
          </p:nvCxnSpPr>
          <p:spPr>
            <a:xfrm>
              <a:off x="0" y="117051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4F7C8A-D636-42E0-A98F-CD5C9A5B5A73}"/>
                </a:ext>
              </a:extLst>
            </p:cNvPr>
            <p:cNvCxnSpPr/>
            <p:nvPr/>
          </p:nvCxnSpPr>
          <p:spPr>
            <a:xfrm>
              <a:off x="0" y="146261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AEDE90-F9FC-4F19-9E77-772A5F68584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F4DA56B-3421-4D0C-81B4-5DED14D5A9E9}"/>
                </a:ext>
              </a:extLst>
            </p:cNvPr>
            <p:cNvCxnSpPr/>
            <p:nvPr/>
          </p:nvCxnSpPr>
          <p:spPr>
            <a:xfrm>
              <a:off x="584200"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172A5A-9028-450E-89B7-82F89D5606D9}"/>
                </a:ext>
              </a:extLst>
            </p:cNvPr>
            <p:cNvCxnSpPr/>
            <p:nvPr/>
          </p:nvCxnSpPr>
          <p:spPr>
            <a:xfrm>
              <a:off x="2921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EEC29-5DA7-490F-8C1B-76718373AE7B}"/>
                </a:ext>
              </a:extLst>
            </p:cNvPr>
            <p:cNvCxnSpPr/>
            <p:nvPr/>
          </p:nvCxnSpPr>
          <p:spPr>
            <a:xfrm>
              <a:off x="878417"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DA494F-927B-4253-A2F8-7598F570546A}"/>
                </a:ext>
              </a:extLst>
            </p:cNvPr>
            <p:cNvCxnSpPr/>
            <p:nvPr/>
          </p:nvCxnSpPr>
          <p:spPr>
            <a:xfrm>
              <a:off x="1170517"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0097F3-8B43-4734-A860-722EFDD0D6D3}"/>
                </a:ext>
              </a:extLst>
            </p:cNvPr>
            <p:cNvCxnSpPr/>
            <p:nvPr/>
          </p:nvCxnSpPr>
          <p:spPr>
            <a:xfrm>
              <a:off x="1102148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B074995-A2EA-4667-A941-225DEE5B0B41}"/>
                </a:ext>
              </a:extLst>
            </p:cNvPr>
            <p:cNvCxnSpPr/>
            <p:nvPr/>
          </p:nvCxnSpPr>
          <p:spPr>
            <a:xfrm>
              <a:off x="11607800"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1670DC-C0F3-4F63-BBB1-14097268490E}"/>
                </a:ext>
              </a:extLst>
            </p:cNvPr>
            <p:cNvCxnSpPr/>
            <p:nvPr/>
          </p:nvCxnSpPr>
          <p:spPr>
            <a:xfrm>
              <a:off x="1131358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3B09DB-EE3F-4879-8E47-A30DDA37E89F}"/>
                </a:ext>
              </a:extLst>
            </p:cNvPr>
            <p:cNvCxnSpPr/>
            <p:nvPr/>
          </p:nvCxnSpPr>
          <p:spPr>
            <a:xfrm>
              <a:off x="118999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D01EE9-74B0-400B-8B05-E007E403B9B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B2769F8-4B3F-4B72-9AD3-E5F55806B6F1}"/>
                </a:ext>
              </a:extLst>
            </p:cNvPr>
            <p:cNvCxnSpPr/>
            <p:nvPr/>
          </p:nvCxnSpPr>
          <p:spPr>
            <a:xfrm>
              <a:off x="0" y="175471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9072F70-2D34-4E05-9BE1-64F21C096FEE}"/>
                </a:ext>
              </a:extLst>
            </p:cNvPr>
            <p:cNvCxnSpPr/>
            <p:nvPr/>
          </p:nvCxnSpPr>
          <p:spPr>
            <a:xfrm>
              <a:off x="0" y="2048933"/>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A33352-3FAE-4051-9A8B-3179786A9002}"/>
                </a:ext>
              </a:extLst>
            </p:cNvPr>
            <p:cNvCxnSpPr/>
            <p:nvPr/>
          </p:nvCxnSpPr>
          <p:spPr>
            <a:xfrm>
              <a:off x="0" y="2341033"/>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9D3C952-A45F-405D-A790-0D5DF9D55715}"/>
                </a:ext>
              </a:extLst>
            </p:cNvPr>
            <p:cNvCxnSpPr/>
            <p:nvPr/>
          </p:nvCxnSpPr>
          <p:spPr>
            <a:xfrm>
              <a:off x="0" y="2633133"/>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2CCF13-0837-4708-843A-228A7248C83F}"/>
                </a:ext>
              </a:extLst>
            </p:cNvPr>
            <p:cNvCxnSpPr/>
            <p:nvPr/>
          </p:nvCxnSpPr>
          <p:spPr>
            <a:xfrm>
              <a:off x="0" y="2925233"/>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FA4489C-80C3-4D21-9052-9192A851A98B}"/>
                </a:ext>
              </a:extLst>
            </p:cNvPr>
            <p:cNvCxnSpPr/>
            <p:nvPr/>
          </p:nvCxnSpPr>
          <p:spPr>
            <a:xfrm>
              <a:off x="0" y="3219451"/>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2CB380-619C-4091-A055-42C54C00C712}"/>
                </a:ext>
              </a:extLst>
            </p:cNvPr>
            <p:cNvCxnSpPr/>
            <p:nvPr/>
          </p:nvCxnSpPr>
          <p:spPr>
            <a:xfrm>
              <a:off x="0" y="3511551"/>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B493C3-D385-4588-A0A9-D41E307B456A}"/>
                </a:ext>
              </a:extLst>
            </p:cNvPr>
            <p:cNvCxnSpPr/>
            <p:nvPr userDrawn="1"/>
          </p:nvCxnSpPr>
          <p:spPr>
            <a:xfrm>
              <a:off x="0" y="3803651"/>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3863EF-81D8-4981-BB3A-913C67246055}"/>
                </a:ext>
              </a:extLst>
            </p:cNvPr>
            <p:cNvCxnSpPr/>
            <p:nvPr userDrawn="1"/>
          </p:nvCxnSpPr>
          <p:spPr>
            <a:xfrm>
              <a:off x="0" y="4095751"/>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095555E-2EED-478B-92C9-318146BC21D0}"/>
                </a:ext>
              </a:extLst>
            </p:cNvPr>
            <p:cNvCxnSpPr/>
            <p:nvPr userDrawn="1"/>
          </p:nvCxnSpPr>
          <p:spPr>
            <a:xfrm>
              <a:off x="0" y="438996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E0C688-BBE3-4414-87DF-BA68720C60BB}"/>
                </a:ext>
              </a:extLst>
            </p:cNvPr>
            <p:cNvCxnSpPr/>
            <p:nvPr userDrawn="1"/>
          </p:nvCxnSpPr>
          <p:spPr>
            <a:xfrm>
              <a:off x="0" y="468206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24B5968-206F-4785-957F-DADDD86CF8DE}"/>
                </a:ext>
              </a:extLst>
            </p:cNvPr>
            <p:cNvCxnSpPr/>
            <p:nvPr userDrawn="1"/>
          </p:nvCxnSpPr>
          <p:spPr>
            <a:xfrm>
              <a:off x="0" y="497416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BA9E6-4AEF-43FD-A69B-315A3BD4ED29}"/>
                </a:ext>
              </a:extLst>
            </p:cNvPr>
            <p:cNvCxnSpPr/>
            <p:nvPr userDrawn="1"/>
          </p:nvCxnSpPr>
          <p:spPr>
            <a:xfrm>
              <a:off x="0" y="5266267"/>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C6A45D-013C-4F7B-8277-64806BE22352}"/>
                </a:ext>
              </a:extLst>
            </p:cNvPr>
            <p:cNvCxnSpPr/>
            <p:nvPr userDrawn="1"/>
          </p:nvCxnSpPr>
          <p:spPr>
            <a:xfrm>
              <a:off x="0" y="5560484"/>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3E5EEB-B643-4C1F-8D59-C8B963E5E469}"/>
                </a:ext>
              </a:extLst>
            </p:cNvPr>
            <p:cNvCxnSpPr/>
            <p:nvPr userDrawn="1"/>
          </p:nvCxnSpPr>
          <p:spPr>
            <a:xfrm>
              <a:off x="0" y="5852584"/>
              <a:ext cx="12189884"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86DE4081-4144-408C-A161-D6B1C91DB1F1}"/>
              </a:ext>
            </a:extLst>
          </p:cNvPr>
          <p:cNvSpPr/>
          <p:nvPr userDrawn="1"/>
        </p:nvSpPr>
        <p:spPr bwMode="auto">
          <a:xfrm>
            <a:off x="0" y="0"/>
            <a:ext cx="584200" cy="5842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49">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18237249-0460-413E-83AE-E6FE3206FEC9}"/>
              </a:ext>
            </a:extLst>
          </p:cNvPr>
          <p:cNvSpPr/>
          <p:nvPr userDrawn="1"/>
        </p:nvSpPr>
        <p:spPr bwMode="auto">
          <a:xfrm>
            <a:off x="1" y="1"/>
            <a:ext cx="292100" cy="29210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49">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3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51548A23-FF2F-4083-922D-3BB309645D53}"/>
              </a:ext>
            </a:extLst>
          </p:cNvPr>
          <p:cNvPicPr>
            <a:picLocks noChangeAspect="1" noChangeArrowheads="1"/>
          </p:cNvPicPr>
          <p:nvPr userDrawn="1"/>
        </p:nvPicPr>
        <p:blipFill>
          <a:blip r:embed="rId36" cstate="print">
            <a:extLst>
              <a:ext uri="{28A0092B-C50C-407E-A947-70E740481C1C}">
                <a14:useLocalDpi xmlns:a14="http://schemas.microsoft.com/office/drawing/2010/main" val="0"/>
              </a:ext>
            </a:extLst>
          </a:blip>
          <a:srcRect l="761"/>
          <a:stretch>
            <a:fillRect/>
          </a:stretch>
        </p:blipFill>
        <p:spPr bwMode="auto">
          <a:xfrm rot="5400000">
            <a:off x="9509125" y="2843742"/>
            <a:ext cx="6858000" cy="1170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601307"/>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 id="2147485417" r:id="rId19"/>
    <p:sldLayoutId id="2147485418" r:id="rId20"/>
    <p:sldLayoutId id="2147485419" r:id="rId21"/>
    <p:sldLayoutId id="2147485420" r:id="rId22"/>
    <p:sldLayoutId id="2147485421" r:id="rId23"/>
    <p:sldLayoutId id="2147485422" r:id="rId24"/>
    <p:sldLayoutId id="2147485423" r:id="rId25"/>
    <p:sldLayoutId id="2147485424" r:id="rId26"/>
    <p:sldLayoutId id="2147485425" r:id="rId27"/>
    <p:sldLayoutId id="2147485426" r:id="rId28"/>
    <p:sldLayoutId id="2147485427" r:id="rId29"/>
    <p:sldLayoutId id="2147485428" r:id="rId30"/>
    <p:sldLayoutId id="2147485429" r:id="rId31"/>
    <p:sldLayoutId id="2147485430" r:id="rId32"/>
    <p:sldLayoutId id="2147485431" r:id="rId33"/>
    <p:sldLayoutId id="2147485432" r:id="rId34"/>
  </p:sldLayoutIdLst>
  <p:transition>
    <p:fade/>
  </p:transition>
  <p:hf sldNum="0" hdr="0" ftr="0" dt="0"/>
  <p:txStyles>
    <p:titleStyle>
      <a:lvl1pPr algn="l" defTabSz="931310" rtl="0" fontAlgn="base">
        <a:spcBef>
          <a:spcPct val="0"/>
        </a:spcBef>
        <a:spcAft>
          <a:spcPct val="0"/>
        </a:spcAft>
        <a:defRPr lang="en-US" sz="3600" kern="1200" spc="-51" dirty="0">
          <a:ln w="3175">
            <a:noFill/>
          </a:ln>
          <a:solidFill>
            <a:schemeClr val="tx1"/>
          </a:solidFill>
          <a:latin typeface="+mj-lt"/>
          <a:ea typeface="+mn-ea"/>
          <a:cs typeface="Segoe UI" pitchFamily="34" charset="0"/>
        </a:defRPr>
      </a:lvl1pPr>
      <a:lvl2pPr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2pPr>
      <a:lvl3pPr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3pPr>
      <a:lvl4pPr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4pPr>
      <a:lvl5pPr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5pPr>
      <a:lvl6pPr marL="609585"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6pPr>
      <a:lvl7pPr marL="1219170"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7pPr>
      <a:lvl8pPr marL="1828754"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8pPr>
      <a:lvl9pPr marL="2438339" algn="l" defTabSz="931310" rtl="0" fontAlgn="base">
        <a:spcBef>
          <a:spcPct val="0"/>
        </a:spcBef>
        <a:spcAft>
          <a:spcPct val="0"/>
        </a:spcAft>
        <a:defRPr sz="3600">
          <a:solidFill>
            <a:schemeClr val="tx1"/>
          </a:solidFill>
          <a:latin typeface="Segoe UI Semibold" panose="020B0702040204020203" pitchFamily="34" charset="0"/>
          <a:cs typeface="Segoe UI" panose="020B0502040204020203" pitchFamily="34" charset="0"/>
        </a:defRPr>
      </a:lvl9pPr>
    </p:titleStyle>
    <p:bodyStyle>
      <a:lvl1pPr marL="228594" indent="-228594" algn="l" defTabSz="931310" rtl="0" fontAlgn="base">
        <a:spcBef>
          <a:spcPct val="20000"/>
        </a:spcBef>
        <a:spcAft>
          <a:spcPct val="0"/>
        </a:spcAft>
        <a:buSzPct val="90000"/>
        <a:buFont typeface="Wingdings" panose="05000000000000000000" pitchFamily="2" charset="2"/>
        <a:buChar char=""/>
        <a:defRPr sz="2800" kern="1200">
          <a:solidFill>
            <a:schemeClr val="tx1"/>
          </a:solidFill>
          <a:latin typeface="+mn-lt"/>
          <a:ea typeface="+mn-ea"/>
          <a:cs typeface="Segoe UI" panose="020B0502040204020203" pitchFamily="34" charset="0"/>
        </a:defRPr>
      </a:lvl1pPr>
      <a:lvl2pPr marL="457189" indent="-228594" algn="l" defTabSz="931310" rtl="0" fontAlgn="base">
        <a:spcBef>
          <a:spcPct val="20000"/>
        </a:spcBef>
        <a:spcAft>
          <a:spcPct val="0"/>
        </a:spcAft>
        <a:buSzPct val="90000"/>
        <a:buFont typeface="Wingdings" panose="05000000000000000000" pitchFamily="2" charset="2"/>
        <a:buChar char=""/>
        <a:defRPr sz="2000" kern="1200">
          <a:solidFill>
            <a:schemeClr val="tx1"/>
          </a:solidFill>
          <a:latin typeface="+mn-lt"/>
          <a:ea typeface="+mn-ea"/>
          <a:cs typeface="Segoe UI" panose="020B0502040204020203" pitchFamily="34" charset="0"/>
        </a:defRPr>
      </a:lvl2pPr>
      <a:lvl3pPr marL="656150" indent="-198962" algn="l" defTabSz="931310" rtl="0" fontAlgn="base">
        <a:spcBef>
          <a:spcPct val="20000"/>
        </a:spcBef>
        <a:spcAft>
          <a:spcPct val="0"/>
        </a:spcAft>
        <a:buSzPct val="90000"/>
        <a:buFont typeface="Wingdings" panose="05000000000000000000" pitchFamily="2" charset="2"/>
        <a:buChar char=""/>
        <a:defRPr sz="1600" kern="1200">
          <a:solidFill>
            <a:schemeClr val="tx1"/>
          </a:solidFill>
          <a:latin typeface="+mn-lt"/>
          <a:ea typeface="+mn-ea"/>
          <a:cs typeface="Segoe UI" panose="020B0502040204020203" pitchFamily="34" charset="0"/>
        </a:defRPr>
      </a:lvl3pPr>
      <a:lvl4pPr marL="842412" indent="-179913" algn="l" defTabSz="931310" rtl="0" fontAlgn="base">
        <a:spcBef>
          <a:spcPct val="20000"/>
        </a:spcBef>
        <a:spcAft>
          <a:spcPct val="0"/>
        </a:spcAft>
        <a:buSzPct val="90000"/>
        <a:buFont typeface="Wingdings" panose="05000000000000000000" pitchFamily="2" charset="2"/>
        <a:buChar char=""/>
        <a:defRPr sz="1333" kern="1200">
          <a:solidFill>
            <a:schemeClr val="tx1"/>
          </a:solidFill>
          <a:latin typeface="+mn-lt"/>
          <a:ea typeface="+mn-ea"/>
          <a:cs typeface="Segoe UI" panose="020B0502040204020203" pitchFamily="34" charset="0"/>
        </a:defRPr>
      </a:lvl4pPr>
      <a:lvl5pPr marL="1022325" indent="-167213" algn="l" defTabSz="931310" rtl="0" fontAlgn="base">
        <a:spcBef>
          <a:spcPct val="20000"/>
        </a:spcBef>
        <a:spcAft>
          <a:spcPct val="0"/>
        </a:spcAft>
        <a:buSzPct val="90000"/>
        <a:buFont typeface="Wingdings" panose="05000000000000000000" pitchFamily="2" charset="2"/>
        <a:buChar char=""/>
        <a:defRPr sz="1333" kern="1200">
          <a:solidFill>
            <a:schemeClr val="tx1"/>
          </a:solidFill>
          <a:latin typeface="+mn-lt"/>
          <a:ea typeface="+mn-ea"/>
          <a:cs typeface="Segoe UI" panose="020B0502040204020203" pitchFamily="34" charset="0"/>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 id="2147485351"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335.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4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hyperlink" Target="https://azure.microsoft.com/en-us/resources/forrester-tei-sql-database-managed-instanc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45.xml"/><Relationship Id="rId6" Type="http://schemas.openxmlformats.org/officeDocument/2006/relationships/image" Target="../media/image37.svg"/><Relationship Id="rId5" Type="http://schemas.openxmlformats.org/officeDocument/2006/relationships/image" Target="../media/image46.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5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0.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5.xml"/><Relationship Id="rId6" Type="http://schemas.openxmlformats.org/officeDocument/2006/relationships/image" Target="../media/image53.png"/><Relationship Id="rId5" Type="http://schemas.openxmlformats.org/officeDocument/2006/relationships/image" Target="../media/image52.gif"/><Relationship Id="rId4" Type="http://schemas.openxmlformats.org/officeDocument/2006/relationships/image" Target="../media/image51.png"/><Relationship Id="rId9" Type="http://schemas.openxmlformats.org/officeDocument/2006/relationships/hyperlink" Target="http://pngimg.com/download/26986"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5.xml"/></Relationships>
</file>

<file path=ppt/slides/_rels/slide29.xml.rels><?xml version="1.0" encoding="UTF-8" standalone="yes"?>
<Relationships xmlns="http://schemas.openxmlformats.org/package/2006/relationships"><Relationship Id="rId3" Type="http://schemas.openxmlformats.org/officeDocument/2006/relationships/hyperlink" Target="aka.ms/sqlworkshops" TargetMode="External"/><Relationship Id="rId7" Type="http://schemas.openxmlformats.org/officeDocument/2006/relationships/hyperlink" Target="aka.ms/dataexposed" TargetMode="External"/><Relationship Id="rId2" Type="http://schemas.openxmlformats.org/officeDocument/2006/relationships/notesSlide" Target="../notesSlides/notesSlide27.xml"/><Relationship Id="rId1" Type="http://schemas.openxmlformats.org/officeDocument/2006/relationships/slideLayout" Target="../slideLayouts/slideLayout345.xml"/><Relationship Id="rId6" Type="http://schemas.openxmlformats.org/officeDocument/2006/relationships/hyperlink" Target="aka.ms/azuresql4beginners" TargetMode="External"/><Relationship Id="rId5" Type="http://schemas.openxmlformats.org/officeDocument/2006/relationships/hyperlink" Target="aka.ms/azuresqldocs" TargetMode="External"/><Relationship Id="rId4" Type="http://schemas.openxmlformats.org/officeDocument/2006/relationships/hyperlink" Target="aka.ms/azuresqlfundamental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45.xml"/><Relationship Id="rId4" Type="http://schemas.openxmlformats.org/officeDocument/2006/relationships/image" Target="../media/image3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6.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updates/?category=databases" TargetMode="External"/><Relationship Id="rId2" Type="http://schemas.openxmlformats.org/officeDocument/2006/relationships/notesSlide" Target="../notesSlides/notesSlide29.xml"/><Relationship Id="rId1" Type="http://schemas.openxmlformats.org/officeDocument/2006/relationships/slideLayout" Target="../slideLayouts/slideLayout461.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500.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updates/?category=databases" TargetMode="External"/><Relationship Id="rId2" Type="http://schemas.openxmlformats.org/officeDocument/2006/relationships/notesSlide" Target="../notesSlides/notesSlide31.xml"/><Relationship Id="rId1" Type="http://schemas.openxmlformats.org/officeDocument/2006/relationships/slideLayout" Target="../slideLayouts/slideLayout461.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updates/?category=databases" TargetMode="External"/><Relationship Id="rId2" Type="http://schemas.openxmlformats.org/officeDocument/2006/relationships/notesSlide" Target="../notesSlides/notesSlide32.xml"/><Relationship Id="rId1" Type="http://schemas.openxmlformats.org/officeDocument/2006/relationships/slideLayout" Target="../slideLayouts/slideLayout4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0.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86.xml"/><Relationship Id="rId4" Type="http://schemas.openxmlformats.org/officeDocument/2006/relationships/image" Target="../media/image56.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86.xml"/><Relationship Id="rId4" Type="http://schemas.openxmlformats.org/officeDocument/2006/relationships/image" Target="../media/image56.sv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86.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0.xml"/></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4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45.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42.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5.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9.xml"/><Relationship Id="rId1" Type="http://schemas.openxmlformats.org/officeDocument/2006/relationships/slideLayout" Target="../slideLayouts/slideLayout34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What to use when</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692497"/>
          </a:xfrm>
        </p:spPr>
        <p:txBody>
          <a:bodyPr/>
          <a:lstStyle/>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October </a:t>
            </a:r>
            <a:r>
              <a:rPr kumimoji="0" lang="en-US" sz="2000" b="0" i="0" u="none" strike="noStrike" kern="1200" cap="none" spc="0" normalizeH="0" baseline="0" noProof="0">
                <a:ln>
                  <a:noFill/>
                </a:ln>
                <a:solidFill>
                  <a:srgbClr val="50E6FF"/>
                </a:solidFill>
                <a:effectLst/>
                <a:uLnTx/>
                <a:uFillTx/>
                <a:latin typeface="Segoe UI"/>
                <a:ea typeface="+mn-ea"/>
                <a:cs typeface="+mn-cs"/>
              </a:rPr>
              <a:t>2020</a:t>
            </a:r>
            <a:endParaRPr kumimoji="0" lang="en-US" sz="2000" b="0" i="0" u="none" strike="noStrike" kern="1200" cap="none" spc="0" normalizeH="0" baseline="0" noProof="0" dirty="0">
              <a:ln>
                <a:noFill/>
              </a:ln>
              <a:solidFill>
                <a:srgbClr val="50E6FF"/>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8FEEBFE-1D36-4C0B-887E-D98BCE6E1771}"/>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1BAF0F58-AC33-415F-B784-364C8A4C7F9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399301B5-DF47-4A19-978D-CAD519A2CEF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F26C32F-5B44-4326-BDF9-3EC657460E7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A37F8151-C7BD-479B-9F24-F23F016A0E17}"/>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FF2F192-3E59-4C67-97DA-32FFDEC0EBB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FA508E7-950C-46A6-893F-DB957C5AC38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A45A6C2F-88AF-42D9-8D2C-6E33C27C65A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38" name="TextBox 37">
              <a:extLst>
                <a:ext uri="{FF2B5EF4-FFF2-40B4-BE49-F238E27FC236}">
                  <a16:creationId xmlns:a16="http://schemas.microsoft.com/office/drawing/2014/main" id="{52E126B3-F74D-4DAA-87B4-6DB661AB23AC}"/>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39" name="TextBox 38">
              <a:extLst>
                <a:ext uri="{FF2B5EF4-FFF2-40B4-BE49-F238E27FC236}">
                  <a16:creationId xmlns:a16="http://schemas.microsoft.com/office/drawing/2014/main" id="{747F97B1-0166-4479-B503-17079CB56BB3}"/>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40" name="TextBox 39">
              <a:extLst>
                <a:ext uri="{FF2B5EF4-FFF2-40B4-BE49-F238E27FC236}">
                  <a16:creationId xmlns:a16="http://schemas.microsoft.com/office/drawing/2014/main" id="{3E9BC9C8-D49E-42F4-8A56-6BCE371064EE}"/>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41" name="TextBox 40">
              <a:extLst>
                <a:ext uri="{FF2B5EF4-FFF2-40B4-BE49-F238E27FC236}">
                  <a16:creationId xmlns:a16="http://schemas.microsoft.com/office/drawing/2014/main" id="{37ED8FDC-990C-4CA4-B78A-D0A1479E1305}"/>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
        <p:nvSpPr>
          <p:cNvPr id="6" name="Rectangle 5">
            <a:extLst>
              <a:ext uri="{FF2B5EF4-FFF2-40B4-BE49-F238E27FC236}">
                <a16:creationId xmlns:a16="http://schemas.microsoft.com/office/drawing/2014/main" id="{2E8FD663-11AB-114D-B2D3-501CE85D752D}"/>
              </a:ext>
            </a:extLst>
          </p:cNvPr>
          <p:cNvSpPr/>
          <p:nvPr/>
        </p:nvSpPr>
        <p:spPr>
          <a:xfrm>
            <a:off x="2938246" y="1798383"/>
            <a:ext cx="3695377" cy="141500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121" name="TextBox 120">
            <a:extLst>
              <a:ext uri="{FF2B5EF4-FFF2-40B4-BE49-F238E27FC236}">
                <a16:creationId xmlns:a16="http://schemas.microsoft.com/office/drawing/2014/main" id="{379C39F6-2EC7-4B5F-AA05-93145AF4FF0F}"/>
              </a:ext>
            </a:extLst>
          </p:cNvPr>
          <p:cNvSpPr txBox="1"/>
          <p:nvPr/>
        </p:nvSpPr>
        <p:spPr>
          <a:xfrm>
            <a:off x="4671069" y="3213387"/>
            <a:ext cx="521072" cy="307777"/>
          </a:xfrm>
          <a:prstGeom prst="rect">
            <a:avLst/>
          </a:prstGeom>
          <a:noFill/>
        </p:spPr>
        <p:txBody>
          <a:bodyPr wrap="square" rtlCol="0">
            <a:spAutoFit/>
          </a:bodyPr>
          <a:lstStyle/>
          <a:p>
            <a:pPr defTabSz="914344"/>
            <a:r>
              <a:rPr lang="en-US" sz="1400" b="1" dirty="0">
                <a:latin typeface="Segoe UI" panose="020B0502040204020203" pitchFamily="34" charset="0"/>
                <a:cs typeface="Segoe UI" panose="020B0502040204020203" pitchFamily="34" charset="0"/>
              </a:rPr>
              <a:t>No</a:t>
            </a:r>
          </a:p>
        </p:txBody>
      </p:sp>
      <p:sp>
        <p:nvSpPr>
          <p:cNvPr id="49" name="Rectangle 48">
            <a:extLst>
              <a:ext uri="{FF2B5EF4-FFF2-40B4-BE49-F238E27FC236}">
                <a16:creationId xmlns:a16="http://schemas.microsoft.com/office/drawing/2014/main" id="{5E245CF9-A209-0340-8EC0-976283FA2A36}"/>
              </a:ext>
            </a:extLst>
          </p:cNvPr>
          <p:cNvSpPr/>
          <p:nvPr/>
        </p:nvSpPr>
        <p:spPr>
          <a:xfrm>
            <a:off x="3058598" y="1780631"/>
            <a:ext cx="3455652" cy="13497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 control and capabilities of SQL Server instance</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OS level access</a:t>
            </a:r>
          </a:p>
          <a:p>
            <a:pPr marL="171446" indent="-171446" defTabSz="914344">
              <a:spcAft>
                <a:spcPts val="600"/>
              </a:spcAft>
              <a:buFont typeface="Arial" panose="020B0604020202020204" pitchFamily="34" charset="0"/>
              <a:buChar char="•"/>
            </a:pPr>
            <a:r>
              <a:rPr lang="en-US" sz="1100" dirty="0">
                <a:solidFill>
                  <a:schemeClr val="tx1"/>
                </a:solidFill>
                <a:latin typeface="Segoe UI"/>
                <a:cs typeface="Segoe UI"/>
              </a:rPr>
              <a:t>SQL Server versions 2008 - 2019</a:t>
            </a:r>
            <a:endParaRPr lang="en-US" dirty="0">
              <a:solidFill>
                <a:schemeClr val="tx1"/>
              </a:solidFill>
              <a:latin typeface="Segoe UI"/>
            </a:endParaRP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Patching/Upgrades</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App or other services colocation</a:t>
            </a:r>
          </a:p>
        </p:txBody>
      </p:sp>
      <p:sp>
        <p:nvSpPr>
          <p:cNvPr id="51" name="Rectangle 50">
            <a:extLst>
              <a:ext uri="{FF2B5EF4-FFF2-40B4-BE49-F238E27FC236}">
                <a16:creationId xmlns:a16="http://schemas.microsoft.com/office/drawing/2014/main" id="{52F6959F-02D2-A444-B4E9-80F2431732B1}"/>
              </a:ext>
            </a:extLst>
          </p:cNvPr>
          <p:cNvSpPr/>
          <p:nvPr/>
        </p:nvSpPr>
        <p:spPr>
          <a:xfrm>
            <a:off x="2938245" y="3640850"/>
            <a:ext cx="3696355" cy="1527623"/>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2" name="Rectangle 51">
            <a:extLst>
              <a:ext uri="{FF2B5EF4-FFF2-40B4-BE49-F238E27FC236}">
                <a16:creationId xmlns:a16="http://schemas.microsoft.com/office/drawing/2014/main" id="{62E1AD9C-B1E7-D843-848B-430E2FFA4436}"/>
              </a:ext>
            </a:extLst>
          </p:cNvPr>
          <p:cNvSpPr/>
          <p:nvPr/>
        </p:nvSpPr>
        <p:spPr>
          <a:xfrm>
            <a:off x="3067923" y="3723869"/>
            <a:ext cx="3455652" cy="1402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100" b="1" dirty="0">
                <a:solidFill>
                  <a:schemeClr val="accent1"/>
                </a:solidFill>
                <a:latin typeface="Segoe UI" panose="020B0502040204020203" pitchFamily="34" charset="0"/>
                <a:cs typeface="Segoe UI" panose="020B0502040204020203" pitchFamily="34" charset="0"/>
              </a:rPr>
              <a:t>Fully managed SQL Server engine as a service</a:t>
            </a:r>
            <a:endParaRPr lang="en-US" sz="1051" dirty="0">
              <a:solidFill>
                <a:schemeClr val="accent1"/>
              </a:solidFill>
              <a:latin typeface="Segoe UI" panose="020B0502040204020203" pitchFamily="34" charset="0"/>
              <a:cs typeface="Segoe UI" panose="020B0502040204020203" pitchFamily="34" charset="0"/>
            </a:endParaRP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Native restore and log shipping</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Cross-DB transactions and Linked Server </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Service Broker and Event Notifications</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SQL Agent and Transactional Replication</a:t>
            </a:r>
          </a:p>
          <a:p>
            <a:pPr marL="171446" indent="-171446" defTabSz="914344">
              <a:spcAft>
                <a:spcPts val="600"/>
              </a:spcAft>
              <a:buFont typeface="Arial" panose="020B0604020202020204" pitchFamily="34" charset="0"/>
              <a:buChar char="•"/>
            </a:pPr>
            <a:r>
              <a:rPr lang="en-US" sz="1000" dirty="0">
                <a:solidFill>
                  <a:schemeClr val="tx1"/>
                </a:solidFill>
                <a:latin typeface="Segoe UI" panose="020B0502040204020203" pitchFamily="34" charset="0"/>
                <a:cs typeface="Segoe UI" panose="020B0502040204020203" pitchFamily="34" charset="0"/>
              </a:rPr>
              <a:t>.NET CLR integration and ML Services</a:t>
            </a:r>
          </a:p>
        </p:txBody>
      </p:sp>
      <p:sp>
        <p:nvSpPr>
          <p:cNvPr id="53" name="Rectangle 52">
            <a:extLst>
              <a:ext uri="{FF2B5EF4-FFF2-40B4-BE49-F238E27FC236}">
                <a16:creationId xmlns:a16="http://schemas.microsoft.com/office/drawing/2014/main" id="{2471F584-7108-7A44-BC06-9D10BEAC9DEC}"/>
              </a:ext>
            </a:extLst>
          </p:cNvPr>
          <p:cNvSpPr/>
          <p:nvPr/>
        </p:nvSpPr>
        <p:spPr>
          <a:xfrm>
            <a:off x="2938245" y="5470954"/>
            <a:ext cx="3696355" cy="777564"/>
          </a:xfrm>
          <a:prstGeom prst="rect">
            <a:avLst/>
          </a:prstGeom>
          <a:solidFill>
            <a:schemeClr val="bg1"/>
          </a:solidFill>
          <a:ln>
            <a:noFill/>
          </a:ln>
          <a:effectLst>
            <a:outerShdw blurRad="292100" dist="38100" dir="3600000" sx="102000" sy="102000" algn="ctr" rotWithShape="0">
              <a:schemeClr val="tx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4"/>
            <a:endParaRPr lang="en-US">
              <a:solidFill>
                <a:srgbClr val="FFFFFF"/>
              </a:solidFill>
              <a:latin typeface="Segoe UI"/>
            </a:endParaRPr>
          </a:p>
        </p:txBody>
      </p:sp>
      <p:sp>
        <p:nvSpPr>
          <p:cNvPr id="54" name="Rectangle 53">
            <a:extLst>
              <a:ext uri="{FF2B5EF4-FFF2-40B4-BE49-F238E27FC236}">
                <a16:creationId xmlns:a16="http://schemas.microsoft.com/office/drawing/2014/main" id="{2B2F61FB-EDB7-114A-97F7-B4C27E3B3677}"/>
              </a:ext>
            </a:extLst>
          </p:cNvPr>
          <p:cNvSpPr/>
          <p:nvPr/>
        </p:nvSpPr>
        <p:spPr>
          <a:xfrm>
            <a:off x="3096778" y="5576587"/>
            <a:ext cx="3455652" cy="574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44">
              <a:spcAft>
                <a:spcPts val="600"/>
              </a:spcAft>
            </a:pPr>
            <a:r>
              <a:rPr lang="en-US" sz="1200" b="1" dirty="0">
                <a:solidFill>
                  <a:schemeClr val="accent1"/>
                </a:solidFill>
                <a:latin typeface="Segoe UI" panose="020B0502040204020203" pitchFamily="34" charset="0"/>
                <a:cs typeface="Segoe UI" panose="020B0502040204020203" pitchFamily="34" charset="0"/>
              </a:rPr>
              <a:t>Fully managed SQL database as a service</a:t>
            </a:r>
          </a:p>
          <a:p>
            <a:pPr marL="171446" indent="-171446" defTabSz="914344">
              <a:spcAft>
                <a:spcPts val="600"/>
              </a:spcAft>
              <a:buFont typeface="Arial" panose="020B0604020202020204" pitchFamily="34" charset="0"/>
              <a:buChar char="•"/>
            </a:pPr>
            <a:r>
              <a:rPr lang="en-US" sz="1100" dirty="0">
                <a:solidFill>
                  <a:schemeClr val="tx1"/>
                </a:solidFill>
                <a:latin typeface="Segoe UI" panose="020B0502040204020203" pitchFamily="34" charset="0"/>
                <a:cs typeface="Segoe UI" panose="020B0502040204020203" pitchFamily="34" charset="0"/>
              </a:rPr>
              <a:t>A database scoped programming model</a:t>
            </a:r>
          </a:p>
        </p:txBody>
      </p:sp>
      <p:sp>
        <p:nvSpPr>
          <p:cNvPr id="114" name="Rectangle 113">
            <a:extLst>
              <a:ext uri="{FF2B5EF4-FFF2-40B4-BE49-F238E27FC236}">
                <a16:creationId xmlns:a16="http://schemas.microsoft.com/office/drawing/2014/main" id="{6FA4CBC4-239B-AA41-A800-8E4ACDF2A07B}"/>
              </a:ext>
            </a:extLst>
          </p:cNvPr>
          <p:cNvSpPr/>
          <p:nvPr/>
        </p:nvSpPr>
        <p:spPr>
          <a:xfrm>
            <a:off x="9852530" y="5609572"/>
            <a:ext cx="1411964" cy="461665"/>
          </a:xfrm>
          <a:prstGeom prst="rect">
            <a:avLst/>
          </a:prstGeom>
        </p:spPr>
        <p:txBody>
          <a:bodyPr wrap="square">
            <a:spAutoFit/>
          </a:bodyPr>
          <a:lstStyle/>
          <a:p>
            <a:pPr defTabSz="914344"/>
            <a:r>
              <a:rPr lang="en-US" sz="1200" b="1">
                <a:solidFill>
                  <a:srgbClr val="0F7FD6"/>
                </a:solidFill>
                <a:latin typeface="Segoe UI Semibold"/>
              </a:rPr>
              <a:t>Azure SQL Database </a:t>
            </a:r>
          </a:p>
        </p:txBody>
      </p:sp>
      <p:sp>
        <p:nvSpPr>
          <p:cNvPr id="117" name="Rectangle 116">
            <a:extLst>
              <a:ext uri="{FF2B5EF4-FFF2-40B4-BE49-F238E27FC236}">
                <a16:creationId xmlns:a16="http://schemas.microsoft.com/office/drawing/2014/main" id="{ACA1DA0B-A6FD-D84B-AB02-B2D630C237E6}"/>
              </a:ext>
            </a:extLst>
          </p:cNvPr>
          <p:cNvSpPr/>
          <p:nvPr/>
        </p:nvSpPr>
        <p:spPr>
          <a:xfrm>
            <a:off x="9852529" y="4041142"/>
            <a:ext cx="1641459" cy="461665"/>
          </a:xfrm>
          <a:prstGeom prst="rect">
            <a:avLst/>
          </a:prstGeom>
        </p:spPr>
        <p:txBody>
          <a:bodyPr wrap="square">
            <a:spAutoFit/>
          </a:bodyPr>
          <a:lstStyle/>
          <a:p>
            <a:pPr defTabSz="914344"/>
            <a:r>
              <a:rPr lang="en-US" sz="1200" b="1">
                <a:solidFill>
                  <a:srgbClr val="0F7FD6"/>
                </a:solidFill>
                <a:latin typeface="Segoe UI Semibold"/>
              </a:rPr>
              <a:t>Azure SQL</a:t>
            </a:r>
            <a:br>
              <a:rPr lang="en-US" sz="1200" b="1">
                <a:solidFill>
                  <a:srgbClr val="0F7FD6"/>
                </a:solidFill>
                <a:latin typeface="Segoe UI Semibold"/>
              </a:rPr>
            </a:br>
            <a:r>
              <a:rPr lang="en-US" sz="1200" b="1">
                <a:solidFill>
                  <a:srgbClr val="0F7FD6"/>
                </a:solidFill>
                <a:latin typeface="Segoe UI Semibold"/>
              </a:rPr>
              <a:t>Managed Instance</a:t>
            </a:r>
          </a:p>
        </p:txBody>
      </p:sp>
      <p:sp>
        <p:nvSpPr>
          <p:cNvPr id="118" name="Rectangle 117">
            <a:extLst>
              <a:ext uri="{FF2B5EF4-FFF2-40B4-BE49-F238E27FC236}">
                <a16:creationId xmlns:a16="http://schemas.microsoft.com/office/drawing/2014/main" id="{DFF04D71-45E1-BB45-9A4F-307E51BA62FE}"/>
              </a:ext>
            </a:extLst>
          </p:cNvPr>
          <p:cNvSpPr/>
          <p:nvPr/>
        </p:nvSpPr>
        <p:spPr>
          <a:xfrm>
            <a:off x="9873991" y="2206255"/>
            <a:ext cx="1411964" cy="461665"/>
          </a:xfrm>
          <a:prstGeom prst="rect">
            <a:avLst/>
          </a:prstGeom>
        </p:spPr>
        <p:txBody>
          <a:bodyPr wrap="square">
            <a:spAutoFit/>
          </a:bodyPr>
          <a:lstStyle/>
          <a:p>
            <a:pPr defTabSz="914344"/>
            <a:r>
              <a:rPr lang="en-US" sz="1200" b="1">
                <a:solidFill>
                  <a:srgbClr val="0F7FD6"/>
                </a:solidFill>
                <a:latin typeface="Segoe UI Semibold"/>
              </a:rPr>
              <a:t>SQL Server </a:t>
            </a:r>
            <a:br>
              <a:rPr lang="en-US" sz="1200" b="1">
                <a:solidFill>
                  <a:srgbClr val="0F7FD6"/>
                </a:solidFill>
                <a:latin typeface="Segoe UI Semibold"/>
              </a:rPr>
            </a:br>
            <a:r>
              <a:rPr lang="en-US" sz="1200" b="1">
                <a:solidFill>
                  <a:srgbClr val="0F7FD6"/>
                </a:solidFill>
                <a:latin typeface="Segoe UI Semibold"/>
              </a:rPr>
              <a:t>on Azure VMs</a:t>
            </a:r>
          </a:p>
        </p:txBody>
      </p:sp>
      <p:cxnSp>
        <p:nvCxnSpPr>
          <p:cNvPr id="119" name="Straight Arrow Connector 118">
            <a:extLst>
              <a:ext uri="{FF2B5EF4-FFF2-40B4-BE49-F238E27FC236}">
                <a16:creationId xmlns:a16="http://schemas.microsoft.com/office/drawing/2014/main" id="{BAF97881-4989-5A43-A3CA-A183964A7452}"/>
              </a:ext>
            </a:extLst>
          </p:cNvPr>
          <p:cNvCxnSpPr>
            <a:cxnSpLocks/>
          </p:cNvCxnSpPr>
          <p:nvPr/>
        </p:nvCxnSpPr>
        <p:spPr>
          <a:xfrm>
            <a:off x="4638254" y="3213387"/>
            <a:ext cx="1" cy="4274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Lst>
          </p:cNvPr>
          <p:cNvSpPr txBox="1"/>
          <p:nvPr/>
        </p:nvSpPr>
        <p:spPr>
          <a:xfrm>
            <a:off x="4671069" y="5171755"/>
            <a:ext cx="521072" cy="307777"/>
          </a:xfrm>
          <a:prstGeom prst="rect">
            <a:avLst/>
          </a:prstGeom>
          <a:noFill/>
        </p:spPr>
        <p:txBody>
          <a:bodyPr wrap="square" rtlCol="0">
            <a:spAutoFit/>
          </a:bodyPr>
          <a:lstStyle/>
          <a:p>
            <a:pPr defTabSz="914344"/>
            <a:r>
              <a:rPr lang="en-US" sz="1400" b="1">
                <a:latin typeface="Segoe UI" panose="020B0502040204020203" pitchFamily="34" charset="0"/>
                <a:cs typeface="Segoe UI" panose="020B0502040204020203" pitchFamily="34" charset="0"/>
              </a:rPr>
              <a:t>No</a:t>
            </a:r>
          </a:p>
        </p:txBody>
      </p:sp>
      <p:cxnSp>
        <p:nvCxnSpPr>
          <p:cNvPr id="125" name="Straight Arrow Connector 124">
            <a:extLst>
              <a:ext uri="{FF2B5EF4-FFF2-40B4-BE49-F238E27FC236}">
                <a16:creationId xmlns:a16="http://schemas.microsoft.com/office/drawing/2014/main" id="{9315AD3B-E1B6-364C-BDCF-E2D9CB2FA962}"/>
              </a:ext>
            </a:extLst>
          </p:cNvPr>
          <p:cNvCxnSpPr>
            <a:cxnSpLocks/>
          </p:cNvCxnSpPr>
          <p:nvPr/>
        </p:nvCxnSpPr>
        <p:spPr>
          <a:xfrm>
            <a:off x="4638253" y="5187569"/>
            <a:ext cx="0" cy="2919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827E739-D1D6-7C48-A023-81B5FDF76262}"/>
              </a:ext>
            </a:extLst>
          </p:cNvPr>
          <p:cNvCxnSpPr>
            <a:cxnSpLocks/>
          </p:cNvCxnSpPr>
          <p:nvPr/>
        </p:nvCxnSpPr>
        <p:spPr>
          <a:xfrm>
            <a:off x="6633623" y="2453409"/>
            <a:ext cx="2503315"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D6CA5382-40CC-CE40-81F0-223CFBA5ADF5}"/>
              </a:ext>
            </a:extLst>
          </p:cNvPr>
          <p:cNvSpPr txBox="1"/>
          <p:nvPr/>
        </p:nvSpPr>
        <p:spPr>
          <a:xfrm>
            <a:off x="7568741" y="2118072"/>
            <a:ext cx="743023"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cxnSp>
        <p:nvCxnSpPr>
          <p:cNvPr id="128" name="Straight Arrow Connector 127">
            <a:extLst>
              <a:ext uri="{FF2B5EF4-FFF2-40B4-BE49-F238E27FC236}">
                <a16:creationId xmlns:a16="http://schemas.microsoft.com/office/drawing/2014/main" id="{C8B1280D-5164-754C-988B-5767BA278DD9}"/>
              </a:ext>
            </a:extLst>
          </p:cNvPr>
          <p:cNvCxnSpPr>
            <a:cxnSpLocks/>
          </p:cNvCxnSpPr>
          <p:nvPr/>
        </p:nvCxnSpPr>
        <p:spPr>
          <a:xfrm>
            <a:off x="6634602" y="4290887"/>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93118CA4-BA2F-FE47-8596-A17E4C875D18}"/>
              </a:ext>
            </a:extLst>
          </p:cNvPr>
          <p:cNvSpPr txBox="1"/>
          <p:nvPr/>
        </p:nvSpPr>
        <p:spPr>
          <a:xfrm>
            <a:off x="7581579" y="3814585"/>
            <a:ext cx="645371" cy="307777"/>
          </a:xfrm>
          <a:prstGeom prst="rect">
            <a:avLst/>
          </a:prstGeom>
          <a:noFill/>
        </p:spPr>
        <p:txBody>
          <a:bodyPr wrap="square" rtlCol="0">
            <a:spAutoFit/>
          </a:bodyPr>
          <a:lstStyle/>
          <a:p>
            <a:pPr algn="ctr" defTabSz="914344"/>
            <a:r>
              <a:rPr lang="en-US" sz="1400" b="1">
                <a:latin typeface="Segoe UI" panose="020B0502040204020203" pitchFamily="34" charset="0"/>
                <a:cs typeface="Segoe UI" panose="020B0502040204020203" pitchFamily="34" charset="0"/>
              </a:rPr>
              <a:t>Yes</a:t>
            </a:r>
          </a:p>
        </p:txBody>
      </p:sp>
      <p:cxnSp>
        <p:nvCxnSpPr>
          <p:cNvPr id="130" name="Straight Arrow Connector 129">
            <a:extLst>
              <a:ext uri="{FF2B5EF4-FFF2-40B4-BE49-F238E27FC236}">
                <a16:creationId xmlns:a16="http://schemas.microsoft.com/office/drawing/2014/main" id="{AFF129E0-FAA4-C24D-816A-16C08E5869B4}"/>
              </a:ext>
            </a:extLst>
          </p:cNvPr>
          <p:cNvCxnSpPr>
            <a:cxnSpLocks/>
          </p:cNvCxnSpPr>
          <p:nvPr/>
        </p:nvCxnSpPr>
        <p:spPr>
          <a:xfrm>
            <a:off x="6634602" y="5840403"/>
            <a:ext cx="242114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DCF92B66-EB9B-C845-A9CF-39CBC23F59A9}"/>
              </a:ext>
            </a:extLst>
          </p:cNvPr>
          <p:cNvSpPr txBox="1"/>
          <p:nvPr/>
        </p:nvSpPr>
        <p:spPr>
          <a:xfrm>
            <a:off x="7581579" y="5532626"/>
            <a:ext cx="804397" cy="307777"/>
          </a:xfrm>
          <a:prstGeom prst="rect">
            <a:avLst/>
          </a:prstGeom>
          <a:noFill/>
        </p:spPr>
        <p:txBody>
          <a:bodyPr wrap="square" rtlCol="0">
            <a:spAutoFit/>
          </a:bodyPr>
          <a:lstStyle/>
          <a:p>
            <a:pPr algn="ctr" defTabSz="914344"/>
            <a:r>
              <a:rPr lang="en-US" sz="1400" b="1" dirty="0">
                <a:latin typeface="Segoe UI" panose="020B0502040204020203" pitchFamily="34" charset="0"/>
                <a:cs typeface="Segoe UI" panose="020B0502040204020203" pitchFamily="34" charset="0"/>
              </a:rPr>
              <a:t>Yes</a:t>
            </a:r>
          </a:p>
        </p:txBody>
      </p:sp>
      <p:sp>
        <p:nvSpPr>
          <p:cNvPr id="3" name="TextBox 2">
            <a:extLst>
              <a:ext uri="{FF2B5EF4-FFF2-40B4-BE49-F238E27FC236}">
                <a16:creationId xmlns:a16="http://schemas.microsoft.com/office/drawing/2014/main" id="{DC967137-2953-4120-AEB7-0A3F4CC946A0}"/>
              </a:ext>
            </a:extLst>
          </p:cNvPr>
          <p:cNvSpPr txBox="1"/>
          <p:nvPr/>
        </p:nvSpPr>
        <p:spPr>
          <a:xfrm>
            <a:off x="585217" y="965387"/>
            <a:ext cx="5078344" cy="271613"/>
          </a:xfrm>
          <a:prstGeom prst="rect">
            <a:avLst/>
          </a:prstGeom>
          <a:noFill/>
        </p:spPr>
        <p:txBody>
          <a:bodyPr wrap="square" lIns="0" tIns="0" rIns="0" bIns="0" rtlCol="0">
            <a:spAutoFit/>
          </a:bodyPr>
          <a:lstStyle/>
          <a:p>
            <a:pPr defTabSz="914344"/>
            <a:r>
              <a:rPr lang="en-US" dirty="0">
                <a:solidFill>
                  <a:schemeClr val="accent1"/>
                </a:solidFill>
                <a:latin typeface="Segoe UI"/>
              </a:rPr>
              <a:t>Migration, App Modernization, App Innovation</a:t>
            </a:r>
          </a:p>
        </p:txBody>
      </p:sp>
      <p:pic>
        <p:nvPicPr>
          <p:cNvPr id="71" name="Graphic 70">
            <a:extLst>
              <a:ext uri="{FF2B5EF4-FFF2-40B4-BE49-F238E27FC236}">
                <a16:creationId xmlns:a16="http://schemas.microsoft.com/office/drawing/2014/main" id="{CC9A7A38-DF73-4AFB-8315-7E93A052D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2287" y="5622789"/>
            <a:ext cx="457200" cy="457200"/>
          </a:xfrm>
          <a:prstGeom prst="rect">
            <a:avLst/>
          </a:prstGeom>
        </p:spPr>
      </p:pic>
      <p:pic>
        <p:nvPicPr>
          <p:cNvPr id="72" name="Graphic 71">
            <a:extLst>
              <a:ext uri="{FF2B5EF4-FFF2-40B4-BE49-F238E27FC236}">
                <a16:creationId xmlns:a16="http://schemas.microsoft.com/office/drawing/2014/main" id="{55D314BD-CC51-4D51-8F81-8874A86F68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09449" y="2187697"/>
            <a:ext cx="457200" cy="457200"/>
          </a:xfrm>
          <a:prstGeom prst="rect">
            <a:avLst/>
          </a:prstGeom>
        </p:spPr>
      </p:pic>
      <p:pic>
        <p:nvPicPr>
          <p:cNvPr id="73" name="Graphic 72">
            <a:extLst>
              <a:ext uri="{FF2B5EF4-FFF2-40B4-BE49-F238E27FC236}">
                <a16:creationId xmlns:a16="http://schemas.microsoft.com/office/drawing/2014/main" id="{D401AD4D-1EB0-4955-BD17-D62364385C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57405" y="4041141"/>
            <a:ext cx="457200" cy="457200"/>
          </a:xfrm>
          <a:prstGeom prst="rect">
            <a:avLst/>
          </a:prstGeom>
        </p:spPr>
      </p:pic>
      <p:sp>
        <p:nvSpPr>
          <p:cNvPr id="2" name="Rectangle 1">
            <a:extLst>
              <a:ext uri="{FF2B5EF4-FFF2-40B4-BE49-F238E27FC236}">
                <a16:creationId xmlns:a16="http://schemas.microsoft.com/office/drawing/2014/main" id="{86A316F2-0B69-40BC-8F6C-6773A3205D58}"/>
              </a:ext>
            </a:extLst>
          </p:cNvPr>
          <p:cNvSpPr/>
          <p:nvPr/>
        </p:nvSpPr>
        <p:spPr bwMode="auto">
          <a:xfrm>
            <a:off x="436728" y="1796858"/>
            <a:ext cx="1415411" cy="14150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Customer Managed</a:t>
            </a:r>
          </a:p>
        </p:txBody>
      </p:sp>
      <p:sp>
        <p:nvSpPr>
          <p:cNvPr id="7" name="Rectangle 6">
            <a:extLst>
              <a:ext uri="{FF2B5EF4-FFF2-40B4-BE49-F238E27FC236}">
                <a16:creationId xmlns:a16="http://schemas.microsoft.com/office/drawing/2014/main" id="{8892183B-9720-4B64-B9FB-99C63169935E}"/>
              </a:ext>
            </a:extLst>
          </p:cNvPr>
          <p:cNvSpPr/>
          <p:nvPr/>
        </p:nvSpPr>
        <p:spPr bwMode="auto">
          <a:xfrm>
            <a:off x="471319" y="3631913"/>
            <a:ext cx="1415411" cy="261660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US" sz="1800">
                <a:solidFill>
                  <a:schemeClr val="accent1"/>
                </a:solidFill>
                <a:latin typeface="Segoe UI"/>
                <a:ea typeface="Segoe UI" pitchFamily="34" charset="0"/>
                <a:cs typeface="Segoe UI" pitchFamily="34" charset="0"/>
              </a:rPr>
              <a:t>Microsoft Managed</a:t>
            </a:r>
          </a:p>
        </p:txBody>
      </p:sp>
      <p:sp>
        <p:nvSpPr>
          <p:cNvPr id="8" name="Rectangle 7">
            <a:extLst>
              <a:ext uri="{FF2B5EF4-FFF2-40B4-BE49-F238E27FC236}">
                <a16:creationId xmlns:a16="http://schemas.microsoft.com/office/drawing/2014/main" id="{BB839C81-343A-4D8D-8D29-9B586B746D58}"/>
              </a:ext>
            </a:extLst>
          </p:cNvPr>
          <p:cNvSpPr/>
          <p:nvPr/>
        </p:nvSpPr>
        <p:spPr bwMode="auto">
          <a:xfrm>
            <a:off x="436728" y="1327483"/>
            <a:ext cx="1415411"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a:solidFill>
                  <a:schemeClr val="accent1"/>
                </a:solidFill>
                <a:latin typeface="Segoe UI"/>
                <a:ea typeface="Segoe UI" pitchFamily="34" charset="0"/>
                <a:cs typeface="Segoe UI" pitchFamily="34" charset="0"/>
              </a:rPr>
              <a:t>Control</a:t>
            </a:r>
          </a:p>
        </p:txBody>
      </p:sp>
      <p:sp>
        <p:nvSpPr>
          <p:cNvPr id="55" name="Rectangle 54">
            <a:extLst>
              <a:ext uri="{FF2B5EF4-FFF2-40B4-BE49-F238E27FC236}">
                <a16:creationId xmlns:a16="http://schemas.microsoft.com/office/drawing/2014/main" id="{06EDF4C4-2CAF-4428-9516-AFBBD2C1D168}"/>
              </a:ext>
            </a:extLst>
          </p:cNvPr>
          <p:cNvSpPr/>
          <p:nvPr/>
        </p:nvSpPr>
        <p:spPr bwMode="auto">
          <a:xfrm>
            <a:off x="2938246" y="1329175"/>
            <a:ext cx="3695377" cy="4177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400" dirty="0">
                <a:solidFill>
                  <a:schemeClr val="accent1"/>
                </a:solidFill>
                <a:latin typeface="Segoe UI"/>
                <a:ea typeface="Segoe UI" pitchFamily="34" charset="0"/>
                <a:cs typeface="Segoe UI" pitchFamily="34" charset="0"/>
              </a:rPr>
              <a:t>Capabilities</a:t>
            </a:r>
          </a:p>
        </p:txBody>
      </p:sp>
      <p:sp>
        <p:nvSpPr>
          <p:cNvPr id="5" name="Title 4">
            <a:extLst>
              <a:ext uri="{FF2B5EF4-FFF2-40B4-BE49-F238E27FC236}">
                <a16:creationId xmlns:a16="http://schemas.microsoft.com/office/drawing/2014/main" id="{8FA49316-8F5B-46D0-B847-2015179EE63D}"/>
              </a:ext>
            </a:extLst>
          </p:cNvPr>
          <p:cNvSpPr>
            <a:spLocks noGrp="1"/>
          </p:cNvSpPr>
          <p:nvPr>
            <p:ph type="title"/>
          </p:nvPr>
        </p:nvSpPr>
        <p:spPr>
          <a:xfrm>
            <a:off x="588263" y="457201"/>
            <a:ext cx="11018520" cy="553999"/>
          </a:xfrm>
        </p:spPr>
        <p:txBody>
          <a:bodyPr/>
          <a:lstStyle/>
          <a:p>
            <a:r>
              <a:rPr lang="en-US"/>
              <a:t>Which Azure SQL offering is right for you?</a:t>
            </a:r>
          </a:p>
        </p:txBody>
      </p:sp>
    </p:spTree>
    <p:extLst>
      <p:ext uri="{BB962C8B-B14F-4D97-AF65-F5344CB8AC3E}">
        <p14:creationId xmlns:p14="http://schemas.microsoft.com/office/powerpoint/2010/main" val="148362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1" grpId="0"/>
      <p:bldP spid="49" grpId="0"/>
      <p:bldP spid="51" grpId="0" animBg="1"/>
      <p:bldP spid="52" grpId="0"/>
      <p:bldP spid="53" grpId="0" animBg="1"/>
      <p:bldP spid="54" grpId="0"/>
      <p:bldP spid="114" grpId="0"/>
      <p:bldP spid="117" grpId="0"/>
      <p:bldP spid="118" grpId="0"/>
      <p:bldP spid="124" grpId="0"/>
      <p:bldP spid="129" grpId="0"/>
      <p:bldP spid="131" grpId="0"/>
      <p:bldP spid="2" grpId="0" animBg="1"/>
      <p:bldP spid="7" grpId="0" animBg="1"/>
      <p:bldP spid="8" grpId="0" animBg="1"/>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 want to migrate to the cloud, but you leverage a third-party application which requires access to the operating system (OS).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want to migrate to the cloud and remove some of the management associated with SQL Server, but your application leverages CLR and Service Broker capabilities from SQL Server.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1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unified experience</a:t>
            </a:r>
            <a:endParaRPr lang="en-US" sz="4400" spc="0" dirty="0">
              <a:solidFill>
                <a:schemeClr val="accent2"/>
              </a:solidFill>
            </a:endParaRPr>
          </a:p>
        </p:txBody>
      </p:sp>
    </p:spTree>
    <p:extLst>
      <p:ext uri="{BB962C8B-B14F-4D97-AF65-F5344CB8AC3E}">
        <p14:creationId xmlns:p14="http://schemas.microsoft.com/office/powerpoint/2010/main" val="98506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0078D4"/>
                </a:solidFill>
                <a:effectLst/>
                <a:uLnTx/>
                <a:uFillTx/>
                <a:latin typeface="Segoe UI Semibold"/>
                <a:ea typeface="+mn-ea"/>
                <a:cs typeface="+mn-cs"/>
              </a:rPr>
              <a:t>vCore</a:t>
            </a:r>
            <a:r>
              <a:rPr kumimoji="0" lang="en-US" sz="2000" b="0" i="0" u="none" strike="noStrike" kern="1200" cap="none" spc="0" normalizeH="0" baseline="0" noProof="0">
                <a:ln>
                  <a:noFill/>
                </a:ln>
                <a:solidFill>
                  <a:srgbClr val="0078D4"/>
                </a:solidFill>
                <a:effectLst/>
                <a:uLnTx/>
                <a:uFillTx/>
                <a:latin typeface="Segoe UI Semibold"/>
                <a:ea typeface="+mn-ea"/>
                <a:cs typeface="+mn-cs"/>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This model allows you to independently choose compute and storage resources. It also allows you to use Azure Hybrid Benefit for SQL Server and Reserved Capacity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a:ln>
                  <a:noFill/>
                </a:ln>
                <a:solidFill>
                  <a:srgbClr val="000000"/>
                </a:solidFill>
                <a:effectLst/>
                <a:uLnTx/>
                <a:uFillTx/>
                <a:latin typeface="Segoe UI"/>
                <a:ea typeface="+mn-ea"/>
                <a:cs typeface="+mn-cs"/>
              </a:rPr>
              <a:t>D</a:t>
            </a:r>
            <a:r>
              <a:rPr kumimoji="0" lang="en-US" sz="12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61" name="Group 60">
            <a:extLst>
              <a:ext uri="{FF2B5EF4-FFF2-40B4-BE49-F238E27FC236}">
                <a16:creationId xmlns:a16="http://schemas.microsoft.com/office/drawing/2014/main" id="{DDD411BC-1D7A-4830-928A-02E111F6E679}"/>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91E2BF33-ABAC-41E5-B500-01E75EF82A0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0AFE114-708F-44B2-9045-B00649EB6CC3}"/>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F9073147-4930-49B4-B326-1CC888F92AF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D7A70473-644D-4FD9-9FF9-C56406CBA81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FABDBF92-3341-4E40-A707-1084669224D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D370E38C-8962-4B90-90F1-C791C5E2CAA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77BE5CFF-BA95-4E0E-818A-094748DEBA5A}"/>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4CB086F3-94AD-4B50-8DB6-EC0B00EE3231}"/>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866DF153-9D85-451B-B282-90A0A4CDF7C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E9552744-738F-4A19-949B-55A644D7AC7B}"/>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ACA197DE-250E-48FA-8751-9FCBD957DA50}"/>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3618019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3"/>
                                        </p:tgtEl>
                                        <p:attrNameLst>
                                          <p:attrName>style.visibility</p:attrName>
                                        </p:attrNameLst>
                                      </p:cBhvr>
                                      <p:to>
                                        <p:strVal val="visible"/>
                                      </p:to>
                                    </p:set>
                                    <p:animEffect transition="in" filter="fade">
                                      <p:cBhvr>
                                        <p:cTn id="86" dur="500"/>
                                        <p:tgtEl>
                                          <p:spTgt spid="73"/>
                                        </p:tgtEl>
                                      </p:cBhvr>
                                    </p:animEffect>
                                  </p:childTnLst>
                                </p:cTn>
                              </p:par>
                              <p:par>
                                <p:cTn id="87" presetID="10" presetClass="entr" presetSubtype="0" fill="hold"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96356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*Not in managed instance</a:t>
            </a:r>
          </a:p>
        </p:txBody>
      </p:sp>
      <p:grpSp>
        <p:nvGrpSpPr>
          <p:cNvPr id="61" name="Group 60">
            <a:extLst>
              <a:ext uri="{FF2B5EF4-FFF2-40B4-BE49-F238E27FC236}">
                <a16:creationId xmlns:a16="http://schemas.microsoft.com/office/drawing/2014/main" id="{7A75DB0A-DC3F-4DFC-9919-8663DC279E2A}"/>
              </a:ext>
            </a:extLst>
          </p:cNvPr>
          <p:cNvGrpSpPr/>
          <p:nvPr/>
        </p:nvGrpSpPr>
        <p:grpSpPr>
          <a:xfrm>
            <a:off x="0" y="6215635"/>
            <a:ext cx="11444140" cy="324677"/>
            <a:chOff x="0" y="6058468"/>
            <a:chExt cx="11444140" cy="324677"/>
          </a:xfrm>
        </p:grpSpPr>
        <p:cxnSp>
          <p:nvCxnSpPr>
            <p:cNvPr id="62" name="Straight Arrow Connector 61">
              <a:extLst>
                <a:ext uri="{FF2B5EF4-FFF2-40B4-BE49-F238E27FC236}">
                  <a16:creationId xmlns:a16="http://schemas.microsoft.com/office/drawing/2014/main" id="{CB0AA19A-C32A-4E0F-8D68-A917BF11718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B13EE144-57EE-4F6B-A5F6-72D208F50CA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9FCE2B5-2122-42D4-9152-D1AC2BE7C8E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E873805-EB52-465F-91AE-6C6219C9AF9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135542D4-7F86-4E48-89BF-D9078184A99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C0730A8-03C1-49B4-9DC2-C7859187236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73E399F-0785-41D9-B000-BCA9A2BCA440}"/>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69" name="TextBox 68">
              <a:extLst>
                <a:ext uri="{FF2B5EF4-FFF2-40B4-BE49-F238E27FC236}">
                  <a16:creationId xmlns:a16="http://schemas.microsoft.com/office/drawing/2014/main" id="{59D5FE9A-8372-48FB-8476-5CCAAE2CC436}"/>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70" name="TextBox 69">
              <a:extLst>
                <a:ext uri="{FF2B5EF4-FFF2-40B4-BE49-F238E27FC236}">
                  <a16:creationId xmlns:a16="http://schemas.microsoft.com/office/drawing/2014/main" id="{BF3961D2-5B15-41F9-ADB9-F78647EC6BB7}"/>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71" name="TextBox 70">
              <a:extLst>
                <a:ext uri="{FF2B5EF4-FFF2-40B4-BE49-F238E27FC236}">
                  <a16:creationId xmlns:a16="http://schemas.microsoft.com/office/drawing/2014/main" id="{1043C980-A851-42F4-AE48-4344A4FC0D44}"/>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83" name="TextBox 82">
              <a:extLst>
                <a:ext uri="{FF2B5EF4-FFF2-40B4-BE49-F238E27FC236}">
                  <a16:creationId xmlns:a16="http://schemas.microsoft.com/office/drawing/2014/main" id="{191B3761-9687-4338-B960-E5220070F313}"/>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224338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animEffect transition="in" filter="fade">
                                      <p:cBhvr>
                                        <p:cTn id="79" dur="500"/>
                                        <p:tgtEl>
                                          <p:spTgt spid="7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500"/>
                                        <p:tgtEl>
                                          <p:spTgt spid="73"/>
                                        </p:tgtEl>
                                      </p:cBhvr>
                                    </p:animEffect>
                                  </p:childTnLst>
                                </p:cTn>
                              </p:par>
                              <p:par>
                                <p:cTn id="83" presetID="10"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Hyperscale</a:t>
            </a:r>
            <a:endParaRPr lang="en-US" sz="4400" spc="0" dirty="0">
              <a:solidFill>
                <a:schemeClr val="accent2"/>
              </a:solidFill>
            </a:endParaRPr>
          </a:p>
        </p:txBody>
      </p:sp>
    </p:spTree>
    <p:extLst>
      <p:ext uri="{BB962C8B-B14F-4D97-AF65-F5344CB8AC3E}">
        <p14:creationId xmlns:p14="http://schemas.microsoft.com/office/powerpoint/2010/main" val="17916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A2FA-5320-4B6F-990A-92549146ED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F84A50-A91A-49C1-BC6E-BAD7ED235347}"/>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7B35539F-9F87-4425-A21E-29E8E329CD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35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Hyperscale</a:t>
            </a:r>
            <a:endParaRPr lang="en-US" sz="4400" spc="0" dirty="0">
              <a:solidFill>
                <a:schemeClr val="accent2"/>
              </a:solidFill>
            </a:endParaRPr>
          </a:p>
        </p:txBody>
      </p:sp>
    </p:spTree>
    <p:extLst>
      <p:ext uri="{BB962C8B-B14F-4D97-AF65-F5344CB8AC3E}">
        <p14:creationId xmlns:p14="http://schemas.microsoft.com/office/powerpoint/2010/main" val="425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defTabSz="914048">
                  <a:defRPr/>
                </a:pPr>
                <a:r>
                  <a:rPr lang="en-US" sz="1100" kern="0">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defTabSz="914048">
                  <a:defRPr/>
                </a:pPr>
                <a:r>
                  <a:rPr lang="en-US" sz="1100" kern="0">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defTabSz="914048">
                  <a:defRPr/>
                </a:pPr>
                <a:r>
                  <a:rPr lang="en-US" sz="1100" kern="0">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defTabSz="914048">
                  <a:defRPr/>
                </a:pPr>
                <a:r>
                  <a:rPr lang="en-US" sz="1100" kern="0">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defTabSz="914048">
                  <a:defRPr/>
                </a:pPr>
                <a:r>
                  <a:rPr lang="en-US" sz="1100" kern="0">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defTabSz="914048">
                  <a:defRPr/>
                </a:pPr>
                <a:r>
                  <a:rPr lang="en-US" sz="1100" kern="0">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defTabSz="914048">
                  <a:defRPr/>
                </a:pPr>
                <a:r>
                  <a:rPr lang="en-US" sz="1100" kern="0">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48">
                  <a:defRPr/>
                </a:pPr>
                <a:r>
                  <a:rPr lang="en-US" sz="1100" kern="0">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48">
                  <a:defRPr/>
                </a:pPr>
                <a:r>
                  <a:rPr lang="en-US" sz="1100" kern="0">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defTabSz="914048">
                  <a:defRPr/>
                </a:pPr>
                <a:r>
                  <a:rPr lang="en-US" sz="1100" kern="0">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defTabSz="914048">
                  <a:defRPr/>
                </a:pPr>
                <a:r>
                  <a:rPr lang="en-US" sz="1100" kern="0">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48">
                  <a:defRPr/>
                </a:pPr>
                <a:r>
                  <a:rPr lang="en-US" sz="1100" kern="0">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defTabSz="914048">
                  <a:defRPr/>
                </a:pPr>
                <a:r>
                  <a:rPr lang="en-US" sz="1100" kern="0">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defTabSz="914048">
                  <a:defRPr/>
                </a:pPr>
                <a:r>
                  <a:rPr lang="en-US" sz="1100" kern="0">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48">
                  <a:defRPr/>
                </a:pPr>
                <a:r>
                  <a:rPr lang="en-US" sz="1100" kern="0">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48">
                  <a:defRPr/>
                </a:pPr>
                <a:r>
                  <a:rPr lang="en-US" sz="1100" kern="0">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defTabSz="914048">
                  <a:defRPr/>
                </a:pPr>
                <a:r>
                  <a:rPr lang="en-US" sz="1100" kern="0">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defTabSz="914048">
                  <a:defRPr/>
                </a:pPr>
                <a:r>
                  <a:rPr lang="en-US" sz="1100" kern="0">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defTabSz="914048">
                  <a:defRPr/>
                </a:pPr>
                <a:r>
                  <a:rPr lang="en-US" sz="1100" kern="0">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defTabSz="914048">
                  <a:defRPr/>
                </a:pPr>
                <a:r>
                  <a:rPr lang="en-US" sz="1100" kern="0">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defTabSz="914048">
                  <a:defRPr/>
                </a:pPr>
                <a:r>
                  <a:rPr lang="en-US" sz="1100" kern="0">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algn="ctr" defTabSz="914048">
                <a:defRPr/>
              </a:pPr>
              <a:r>
                <a:rPr lang="en-US" sz="1600" kern="0">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defTabSz="914048">
                <a:defRPr/>
              </a:pPr>
              <a:r>
                <a:rPr lang="en-US" sz="1100" kern="0">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algn="ctr" defTabSz="914048">
                <a:defRPr/>
              </a:pPr>
              <a:r>
                <a:rPr lang="en-US" sz="1600" kern="0">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48">
                <a:defRPr/>
              </a:pPr>
              <a:endParaRPr lang="en-US" sz="1731" kern="0">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defTabSz="914048">
                <a:defRPr/>
              </a:pPr>
              <a:r>
                <a:rPr lang="en-US" sz="1100" kern="0">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defTabSz="914048">
                <a:defRPr/>
              </a:pPr>
              <a:r>
                <a:rPr lang="en-US" sz="1100" kern="0">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algn="ctr" defTabSz="914048">
                <a:defRPr/>
              </a:pPr>
              <a:r>
                <a:rPr lang="en-US" sz="1100" kern="0">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algn="ctr" defTabSz="914048">
                <a:defRPr/>
              </a:pPr>
              <a:r>
                <a:rPr lang="en-US" sz="1100" kern="0">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algn="ctr" defTabSz="914048">
                <a:defRPr/>
              </a:pPr>
              <a:endParaRPr lang="en-US" sz="1731" kern="0">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defTabSz="914048"/>
                <a:endParaRPr lang="en-US" sz="1731">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48">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48">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73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48">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defTabSz="914048"/>
            <a:r>
              <a:rPr lang="en-US" sz="1600" b="1" dirty="0">
                <a:latin typeface="Segoe UI Semibold"/>
              </a:rPr>
              <a:t>Line of business apps </a:t>
            </a:r>
          </a:p>
          <a:p>
            <a:pPr defTabSz="914048"/>
            <a:r>
              <a:rPr lang="en-US" sz="1600" dirty="0">
                <a:latin typeface="Segoe UI"/>
              </a:rPr>
              <a:t>Expense reporting and employee tracking apps </a:t>
            </a:r>
          </a:p>
          <a:p>
            <a:pPr defTabSz="914048"/>
            <a:r>
              <a:rPr lang="en-US" sz="1600" dirty="0">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defTabSz="914048"/>
            <a:r>
              <a:rPr lang="en-US" sz="1600" b="1">
                <a:latin typeface="Segoe UI Semibold"/>
              </a:rPr>
              <a:t>E-commerce</a:t>
            </a:r>
            <a:r>
              <a:rPr lang="en-US" sz="1600">
                <a:latin typeface="Segoe UI Semibold"/>
              </a:rPr>
              <a:t> </a:t>
            </a:r>
          </a:p>
          <a:p>
            <a:pPr defTabSz="914048"/>
            <a:r>
              <a:rPr lang="en-US" sz="1600">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defTabSz="914048"/>
            <a:r>
              <a:rPr lang="en-US" sz="1600" b="1">
                <a:latin typeface="Segoe UI Semibold"/>
              </a:rPr>
              <a:t>Dev/test workloads </a:t>
            </a:r>
          </a:p>
          <a:p>
            <a:pPr defTabSz="914048"/>
            <a:r>
              <a:rPr lang="en-US" sz="1600">
                <a:latin typeface="Segoe UI"/>
              </a:rPr>
              <a:t>Handling unpredictable workload needs </a:t>
            </a:r>
          </a:p>
          <a:p>
            <a:pPr defTabSz="914048"/>
            <a:endParaRPr lang="en-US" sz="1600" b="1">
              <a:latin typeface="Segoe UI"/>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3"/>
            <a:r>
              <a:rPr lang="en-US" sz="3600" spc="-51" dirty="0">
                <a:solidFill>
                  <a:schemeClr val="tx1"/>
                </a:solidFill>
                <a:latin typeface="Segoe UI Semibold"/>
              </a:rPr>
              <a:t>Azure SQL Database Serverless</a:t>
            </a:r>
          </a:p>
        </p:txBody>
      </p:sp>
      <p:grpSp>
        <p:nvGrpSpPr>
          <p:cNvPr id="143" name="Group 142">
            <a:extLst>
              <a:ext uri="{FF2B5EF4-FFF2-40B4-BE49-F238E27FC236}">
                <a16:creationId xmlns:a16="http://schemas.microsoft.com/office/drawing/2014/main" id="{9608EAFF-FA82-47C7-BE61-13EF105B885F}"/>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0583BCE0-1D00-45BC-A781-A0FC7EFC4E9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A0A485A0-06A6-4BCB-A727-1C0188CAEA1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4C3902A8-283C-4449-9071-89D0AECA4B4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649A3C44-56F8-4DD8-B585-CECB9BE2856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D1EE83C5-F8B5-4F81-8289-2F3427F0A1FC}"/>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7FABCC6E-F5ED-448F-B364-12F44B0C33D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CB33BE8-94F3-4623-83A9-100C1078B986}"/>
                </a:ext>
              </a:extLst>
            </p:cNvPr>
            <p:cNvSpPr txBox="1"/>
            <p:nvPr/>
          </p:nvSpPr>
          <p:spPr>
            <a:xfrm>
              <a:off x="596361" y="624464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51" name="TextBox 150">
              <a:extLst>
                <a:ext uri="{FF2B5EF4-FFF2-40B4-BE49-F238E27FC236}">
                  <a16:creationId xmlns:a16="http://schemas.microsoft.com/office/drawing/2014/main" id="{969E9848-B2EA-45FC-9A92-CAB3BB0D5944}"/>
                </a:ext>
              </a:extLst>
            </p:cNvPr>
            <p:cNvSpPr txBox="1"/>
            <p:nvPr/>
          </p:nvSpPr>
          <p:spPr>
            <a:xfrm>
              <a:off x="2505768" y="6244646"/>
              <a:ext cx="138498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SQL Server on Azure VMs</a:t>
              </a:r>
            </a:p>
          </p:txBody>
        </p:sp>
        <p:sp>
          <p:nvSpPr>
            <p:cNvPr id="152" name="TextBox 151">
              <a:extLst>
                <a:ext uri="{FF2B5EF4-FFF2-40B4-BE49-F238E27FC236}">
                  <a16:creationId xmlns:a16="http://schemas.microsoft.com/office/drawing/2014/main" id="{FC8AB3F3-9FDA-4EAF-881F-FF79181BF7B5}"/>
                </a:ext>
              </a:extLst>
            </p:cNvPr>
            <p:cNvSpPr txBox="1"/>
            <p:nvPr/>
          </p:nvSpPr>
          <p:spPr>
            <a:xfrm>
              <a:off x="5074260" y="624464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MI</a:t>
              </a:r>
            </a:p>
          </p:txBody>
        </p:sp>
        <p:sp>
          <p:nvSpPr>
            <p:cNvPr id="153" name="TextBox 152">
              <a:extLst>
                <a:ext uri="{FF2B5EF4-FFF2-40B4-BE49-F238E27FC236}">
                  <a16:creationId xmlns:a16="http://schemas.microsoft.com/office/drawing/2014/main" id="{9EC0661D-AF29-42D4-B302-EB70AF040CE9}"/>
                </a:ext>
              </a:extLst>
            </p:cNvPr>
            <p:cNvSpPr txBox="1"/>
            <p:nvPr/>
          </p:nvSpPr>
          <p:spPr>
            <a:xfrm>
              <a:off x="7369316" y="6244646"/>
              <a:ext cx="1132328"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Azure SQL Database</a:t>
              </a:r>
            </a:p>
          </p:txBody>
        </p:sp>
        <p:sp>
          <p:nvSpPr>
            <p:cNvPr id="154" name="TextBox 153">
              <a:extLst>
                <a:ext uri="{FF2B5EF4-FFF2-40B4-BE49-F238E27FC236}">
                  <a16:creationId xmlns:a16="http://schemas.microsoft.com/office/drawing/2014/main" id="{21677EA1-31AD-4E20-ADB9-03217666E23D}"/>
                </a:ext>
              </a:extLst>
            </p:cNvPr>
            <p:cNvSpPr txBox="1"/>
            <p:nvPr/>
          </p:nvSpPr>
          <p:spPr>
            <a:xfrm>
              <a:off x="9609347" y="6244646"/>
              <a:ext cx="1384980"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Serverless</a:t>
            </a:r>
            <a:endParaRPr lang="en-US" sz="4400" spc="0" dirty="0">
              <a:solidFill>
                <a:schemeClr val="accent2"/>
              </a:solidFill>
            </a:endParaRPr>
          </a:p>
        </p:txBody>
      </p:sp>
    </p:spTree>
    <p:extLst>
      <p:ext uri="{BB962C8B-B14F-4D97-AF65-F5344CB8AC3E}">
        <p14:creationId xmlns:p14="http://schemas.microsoft.com/office/powerpoint/2010/main" val="298418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2UW-serverless">
            <a:hlinkClick r:id="" action="ppaction://media"/>
            <a:extLst>
              <a:ext uri="{FF2B5EF4-FFF2-40B4-BE49-F238E27FC236}">
                <a16:creationId xmlns:a16="http://schemas.microsoft.com/office/drawing/2014/main" id="{597133D3-CBD1-4FB5-A363-8933115133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08929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Database Serverless</a:t>
            </a:r>
            <a:endParaRPr lang="en-US" sz="4400" spc="0" dirty="0">
              <a:solidFill>
                <a:schemeClr val="accent2"/>
              </a:solidFill>
            </a:endParaRPr>
          </a:p>
        </p:txBody>
      </p:sp>
    </p:spTree>
    <p:extLst>
      <p:ext uri="{BB962C8B-B14F-4D97-AF65-F5344CB8AC3E}">
        <p14:creationId xmlns:p14="http://schemas.microsoft.com/office/powerpoint/2010/main" val="174731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have an Azure SQL Database with the Serverless compute tier database deployed, with an auto-pause delay of two hours. After two hours of no activity, what happens to your database and incurred charges?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Azure will pause your database to stop compute costs and only charge you for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9952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unified experience</a:t>
            </a:r>
            <a:endParaRPr lang="en-US" sz="4400" spc="0" dirty="0">
              <a:solidFill>
                <a:schemeClr val="accent2"/>
              </a:solidFill>
            </a:endParaRPr>
          </a:p>
        </p:txBody>
      </p:sp>
    </p:spTree>
    <p:extLst>
      <p:ext uri="{BB962C8B-B14F-4D97-AF65-F5344CB8AC3E}">
        <p14:creationId xmlns:p14="http://schemas.microsoft.com/office/powerpoint/2010/main" val="394289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17512" y="1682338"/>
            <a:ext cx="9477759" cy="3496342"/>
          </a:xfrm>
        </p:spPr>
        <p:txBody>
          <a:bodyPr/>
          <a:lstStyle/>
          <a:p>
            <a:pPr marL="0" indent="0">
              <a:buNone/>
            </a:pPr>
            <a:r>
              <a:rPr lang="en-US" sz="1600" dirty="0">
                <a:solidFill>
                  <a:schemeClr val="tx1"/>
                </a:solidFill>
                <a:latin typeface="+mn-lt"/>
              </a:rPr>
              <a:t>Try the Azure SQL Workshop</a:t>
            </a:r>
          </a:p>
          <a:p>
            <a:pPr marL="0" indent="0">
              <a:buNone/>
            </a:pPr>
            <a:r>
              <a:rPr lang="en-US" sz="1600" b="1" dirty="0">
                <a:solidFill>
                  <a:schemeClr val="accent1"/>
                </a:solidFill>
                <a:latin typeface="+mn-lt"/>
                <a:hlinkClick r:id="rId3" action="ppaction://hlinkfile"/>
              </a:rPr>
              <a:t>aka.ms/sqlworkshops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Microsoft Learn: Azure SQL Fundamentals</a:t>
            </a:r>
          </a:p>
          <a:p>
            <a:pPr marL="0" indent="0">
              <a:buNone/>
            </a:pPr>
            <a:r>
              <a:rPr lang="en-US" sz="1600" b="1" dirty="0">
                <a:solidFill>
                  <a:schemeClr val="accent1"/>
                </a:solidFill>
                <a:latin typeface="+mn-lt"/>
                <a:hlinkClick r:id="rId4" action="ppaction://hlinkfile"/>
              </a:rPr>
              <a:t>aka.ms/azuresqlfundamentals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hlinkClick r:id="rId5" action="ppaction://hlinkfile"/>
              </a:rPr>
              <a:t>aka.ms/</a:t>
            </a:r>
            <a:r>
              <a:rPr lang="en-US" sz="1600" b="1" dirty="0" err="1">
                <a:solidFill>
                  <a:schemeClr val="accent1"/>
                </a:solidFill>
                <a:latin typeface="+mn-lt"/>
                <a:hlinkClick r:id="rId5" action="ppaction://hlinkfile"/>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hlinkClick r:id="rId6" action="ppaction://hlinkfile"/>
              </a:rPr>
              <a:t>aka.ms/azuresql4beginners</a:t>
            </a:r>
            <a:endParaRPr lang="en-US" sz="1600" b="1" dirty="0">
              <a:solidFill>
                <a:schemeClr val="accent1"/>
              </a:solidFill>
              <a:latin typeface="+mn-lt"/>
            </a:endParaRPr>
          </a:p>
          <a:p>
            <a:pPr marL="0" indent="0">
              <a:buNone/>
            </a:pPr>
            <a:r>
              <a:rPr lang="en-US" sz="1600" b="1" dirty="0">
                <a:solidFill>
                  <a:schemeClr val="accent1"/>
                </a:solidFill>
                <a:latin typeface="+mn-lt"/>
                <a:hlinkClick r:id="rId7" action="ppaction://hlinkfile"/>
              </a:rPr>
              <a:t>aka.ms/</a:t>
            </a:r>
            <a:r>
              <a:rPr lang="en-US" sz="1600" b="1" dirty="0" err="1">
                <a:solidFill>
                  <a:schemeClr val="accent1"/>
                </a:solidFill>
                <a:latin typeface="+mn-lt"/>
                <a:hlinkClick r:id="rId7" action="ppaction://hlinkfile"/>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9062" y="4316683"/>
            <a:ext cx="495293" cy="495293"/>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930" y="2541990"/>
            <a:ext cx="309557" cy="495293"/>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850" y="3427240"/>
            <a:ext cx="339720" cy="495293"/>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9062" y="1682338"/>
            <a:ext cx="495293" cy="495293"/>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355">
                  <a:defRPr/>
                </a:pPr>
                <a:endParaRPr lang="en-US">
                  <a:solidFill>
                    <a:prstClr val="black"/>
                  </a:solidFill>
                  <a:latin typeface="Segoe UI"/>
                </a:endParaRPr>
              </a:p>
            </p:txBody>
          </p:sp>
        </p:grpSp>
      </p:grpSp>
      <p:sp>
        <p:nvSpPr>
          <p:cNvPr id="31" name="Rectangle 30">
            <a:extLst>
              <a:ext uri="{FF2B5EF4-FFF2-40B4-BE49-F238E27FC236}">
                <a16:creationId xmlns:a16="http://schemas.microsoft.com/office/drawing/2014/main" id="{DFEA9B5A-13FF-4422-9D24-8BEA01B8A8FC}"/>
              </a:ext>
            </a:extLst>
          </p:cNvPr>
          <p:cNvSpPr/>
          <p:nvPr/>
        </p:nvSpPr>
        <p:spPr>
          <a:xfrm>
            <a:off x="5653969" y="4548680"/>
            <a:ext cx="5856916" cy="749112"/>
          </a:xfrm>
          <a:prstGeom prst="rect">
            <a:avLst/>
          </a:prstGeom>
          <a:noFill/>
        </p:spPr>
        <p:txBody>
          <a:bodyPr wrap="none" lIns="96770" tIns="48385" rIns="96770" bIns="48385">
            <a:spAutoFit/>
          </a:bodyPr>
          <a:lstStyle/>
          <a:p>
            <a:pPr algn="ctr"/>
            <a:r>
              <a:rPr lang="en-US" sz="4233"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AKA.MS/ANNALYTICS</a:t>
            </a:r>
          </a:p>
        </p:txBody>
      </p:sp>
      <p:sp>
        <p:nvSpPr>
          <p:cNvPr id="32" name="TextBox 31">
            <a:extLst>
              <a:ext uri="{FF2B5EF4-FFF2-40B4-BE49-F238E27FC236}">
                <a16:creationId xmlns:a16="http://schemas.microsoft.com/office/drawing/2014/main" id="{6B316F55-A47A-409A-876D-2EC62F884FD4}"/>
              </a:ext>
            </a:extLst>
          </p:cNvPr>
          <p:cNvSpPr txBox="1"/>
          <p:nvPr/>
        </p:nvSpPr>
        <p:spPr>
          <a:xfrm>
            <a:off x="2862828" y="5316993"/>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#AzureSQL	@AzureSQL	@AnalyticAnna</a:t>
            </a:r>
          </a:p>
        </p:txBody>
      </p:sp>
      <p:sp>
        <p:nvSpPr>
          <p:cNvPr id="33" name="TextBox 32">
            <a:extLst>
              <a:ext uri="{FF2B5EF4-FFF2-40B4-BE49-F238E27FC236}">
                <a16:creationId xmlns:a16="http://schemas.microsoft.com/office/drawing/2014/main" id="{701C0103-6983-445F-B694-8910F7BC98CC}"/>
              </a:ext>
            </a:extLst>
          </p:cNvPr>
          <p:cNvSpPr txBox="1"/>
          <p:nvPr/>
        </p:nvSpPr>
        <p:spPr>
          <a:xfrm>
            <a:off x="2892764" y="4333267"/>
            <a:ext cx="8996141" cy="293157"/>
          </a:xfrm>
          <a:prstGeom prst="rect">
            <a:avLst/>
          </a:prstGeom>
          <a:noFill/>
        </p:spPr>
        <p:txBody>
          <a:bodyPr wrap="square" lIns="0" tIns="0" rIns="0" bIns="0" rtlCol="0">
            <a:spAutoFit/>
          </a:bodyPr>
          <a:lstStyle/>
          <a:p>
            <a:pPr marL="483855" indent="-483855" defTabSz="967675">
              <a:spcAft>
                <a:spcPts val="635"/>
              </a:spcAft>
              <a:defRPr/>
            </a:pPr>
            <a:r>
              <a:rPr lang="en-US" sz="1905" dirty="0">
                <a:latin typeface="Segoe UI"/>
              </a:rPr>
              <a:t> 				This deck:</a:t>
            </a:r>
          </a:p>
        </p:txBody>
      </p:sp>
      <p:grpSp>
        <p:nvGrpSpPr>
          <p:cNvPr id="48" name="Group 47">
            <a:extLst>
              <a:ext uri="{FF2B5EF4-FFF2-40B4-BE49-F238E27FC236}">
                <a16:creationId xmlns:a16="http://schemas.microsoft.com/office/drawing/2014/main" id="{0E558718-91AC-4752-81DF-9CC5AA7B6724}"/>
              </a:ext>
            </a:extLst>
          </p:cNvPr>
          <p:cNvGrpSpPr/>
          <p:nvPr/>
        </p:nvGrpSpPr>
        <p:grpSpPr>
          <a:xfrm>
            <a:off x="0" y="6215635"/>
            <a:ext cx="11444140" cy="324677"/>
            <a:chOff x="0" y="6058468"/>
            <a:chExt cx="11444140" cy="324677"/>
          </a:xfrm>
        </p:grpSpPr>
        <p:cxnSp>
          <p:nvCxnSpPr>
            <p:cNvPr id="49" name="Straight Arrow Connector 48">
              <a:extLst>
                <a:ext uri="{FF2B5EF4-FFF2-40B4-BE49-F238E27FC236}">
                  <a16:creationId xmlns:a16="http://schemas.microsoft.com/office/drawing/2014/main" id="{79E185B0-93F8-4E6F-9FA3-653CB083188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C5FEC15-85C1-4A87-9A36-2B09F7B64ABD}"/>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4264D9F9-BACA-4971-BF69-B8A535AE8B5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314205E-BE11-4349-9452-CC701E0F43A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F9644E8E-E4A2-43C7-808F-5006F728811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6C66E76C-B119-4824-8083-66D4747C07B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B3338684-637C-41C3-AE85-53C2D43E940C}"/>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6" name="TextBox 65">
              <a:extLst>
                <a:ext uri="{FF2B5EF4-FFF2-40B4-BE49-F238E27FC236}">
                  <a16:creationId xmlns:a16="http://schemas.microsoft.com/office/drawing/2014/main" id="{CD6103D2-E9D3-48BA-9167-D29E35FDC7D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7" name="TextBox 66">
              <a:extLst>
                <a:ext uri="{FF2B5EF4-FFF2-40B4-BE49-F238E27FC236}">
                  <a16:creationId xmlns:a16="http://schemas.microsoft.com/office/drawing/2014/main" id="{D997E2F3-962B-48FF-A393-ACDCE3F2CC3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8" name="TextBox 67">
              <a:extLst>
                <a:ext uri="{FF2B5EF4-FFF2-40B4-BE49-F238E27FC236}">
                  <a16:creationId xmlns:a16="http://schemas.microsoft.com/office/drawing/2014/main" id="{78878155-162E-480F-990D-609982430EC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9" name="TextBox 68">
              <a:extLst>
                <a:ext uri="{FF2B5EF4-FFF2-40B4-BE49-F238E27FC236}">
                  <a16:creationId xmlns:a16="http://schemas.microsoft.com/office/drawing/2014/main" id="{126214E8-D1F0-4EF9-828C-96E3EB2CA42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3488970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dirty="0">
                <a:solidFill>
                  <a:schemeClr val="bg2"/>
                </a:solidFill>
              </a:rPr>
              <a:t>twitter: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1A4420-50E8-44A7-A941-B7629D977C9A}"/>
              </a:ext>
            </a:extLst>
          </p:cNvPr>
          <p:cNvGrpSpPr/>
          <p:nvPr/>
        </p:nvGrpSpPr>
        <p:grpSpPr>
          <a:xfrm>
            <a:off x="804273" y="337008"/>
            <a:ext cx="11102659" cy="6740308"/>
            <a:chOff x="866977" y="4169617"/>
            <a:chExt cx="11102658" cy="2308217"/>
          </a:xfrm>
        </p:grpSpPr>
        <p:sp>
          <p:nvSpPr>
            <p:cNvPr id="12" name="Rectangle 11">
              <a:extLst>
                <a:ext uri="{FF2B5EF4-FFF2-40B4-BE49-F238E27FC236}">
                  <a16:creationId xmlns:a16="http://schemas.microsoft.com/office/drawing/2014/main" id="{E3AFA25C-78BC-474E-84FA-4D699D14B09A}"/>
                </a:ext>
              </a:extLst>
            </p:cNvPr>
            <p:cNvSpPr/>
            <p:nvPr/>
          </p:nvSpPr>
          <p:spPr>
            <a:xfrm>
              <a:off x="3591544" y="4169617"/>
              <a:ext cx="8378091" cy="2308217"/>
            </a:xfrm>
            <a:prstGeom prst="rect">
              <a:avLst/>
            </a:prstGeom>
          </p:spPr>
          <p:txBody>
            <a:bodyPr wrap="square" anchor="t">
              <a:spAutoFit/>
            </a:bodyPr>
            <a:lstStyle/>
            <a:p>
              <a:pPr marL="285744" indent="-285744" defTabSz="896192">
                <a:buFont typeface="Arial" panose="020B0604020202020204" pitchFamily="34" charset="0"/>
                <a:buChar char="•"/>
                <a:defRPr/>
              </a:pPr>
              <a:r>
                <a:rPr lang="en-US" sz="1800" u="sng">
                  <a:solidFill>
                    <a:srgbClr val="50E6FF"/>
                  </a:solidFill>
                  <a:latin typeface="Segoe UI"/>
                </a:rPr>
                <a:t>App compatibility</a:t>
              </a:r>
              <a:r>
                <a:rPr lang="en-US" sz="1800">
                  <a:solidFill>
                    <a:srgbClr val="50E6FF"/>
                  </a:solidFill>
                  <a:latin typeface="Segoe UI"/>
                </a:rPr>
                <a:t>: </a:t>
              </a:r>
            </a:p>
            <a:p>
              <a:pPr defTabSz="896192">
                <a:defRPr/>
              </a:pPr>
              <a:r>
                <a:rPr lang="en-US" sz="1800">
                  <a:solidFill>
                    <a:srgbClr val="50E6FF"/>
                  </a:solidFill>
                  <a:latin typeface="Segoe UI"/>
                  <a:cs typeface="Calibri" panose="020F0502020204030204" pitchFamily="34" charset="0"/>
                </a:rPr>
                <a:t>	AAD logins, Trace Flags</a:t>
              </a:r>
            </a:p>
            <a:p>
              <a:pPr defTabSz="896192">
                <a:defRPr/>
              </a:pPr>
              <a:r>
                <a:rPr lang="en-US" sz="1800">
                  <a:solidFill>
                    <a:srgbClr val="50E6FF"/>
                  </a:solidFill>
                  <a:latin typeface="Segoe UI"/>
                  <a:cs typeface="Calibri" panose="020F0502020204030204" pitchFamily="34" charset="0"/>
                </a:rPr>
                <a:t>	</a:t>
              </a:r>
              <a:r>
                <a:rPr lang="en-US" sz="1800">
                  <a:solidFill>
                    <a:srgbClr val="FFFFFF"/>
                  </a:solidFill>
                  <a:latin typeface="Segoe UI"/>
                  <a:cs typeface="Calibri" panose="020F0502020204030204" pitchFamily="34" charset="0"/>
                </a:rPr>
                <a:t>Distributed Transactions (preview), ML services (preview), </a:t>
              </a:r>
            </a:p>
            <a:p>
              <a:pPr defTabSz="896192">
                <a:defRPr/>
              </a:pPr>
              <a:r>
                <a:rPr lang="en-US" sz="1800">
                  <a:solidFill>
                    <a:srgbClr val="FFFFFF"/>
                  </a:solidFill>
                  <a:latin typeface="Segoe UI"/>
                  <a:cs typeface="Calibri" panose="020F0502020204030204" pitchFamily="34" charset="0"/>
                </a:rPr>
                <a:t>	SSRS catalog in MI</a:t>
              </a:r>
            </a:p>
            <a:p>
              <a:pPr defTabSz="896192">
                <a:defRPr/>
              </a:pPr>
              <a:r>
                <a:rPr lang="en-US" sz="1800">
                  <a:solidFill>
                    <a:srgbClr val="FFFFFF"/>
                  </a:solidFill>
                  <a:latin typeface="Segoe UI"/>
                  <a:cs typeface="Calibri" panose="020F0502020204030204" pitchFamily="34" charset="0"/>
                </a:rPr>
                <a:t>	AAD Directory Readers role (preview)</a:t>
              </a:r>
            </a:p>
            <a:p>
              <a:pPr defTabSz="896192">
                <a:defRPr/>
              </a:pPr>
              <a:endParaRPr lang="en-US" sz="1800">
                <a:solidFill>
                  <a:srgbClr val="FFFFFF"/>
                </a:solidFill>
                <a:latin typeface="Segoe UI"/>
                <a:cs typeface="Calibri" panose="020F0502020204030204" pitchFamily="34" charset="0"/>
              </a:endParaRPr>
            </a:p>
            <a:p>
              <a:pPr marL="285744" indent="-285744" defTabSz="896192">
                <a:buFont typeface="Arial" panose="020B0604020202020204" pitchFamily="34" charset="0"/>
                <a:buChar char="•"/>
                <a:defRPr/>
              </a:pPr>
              <a:r>
                <a:rPr lang="en-US" sz="1800" u="sng">
                  <a:solidFill>
                    <a:srgbClr val="50E6FF"/>
                  </a:solidFill>
                  <a:latin typeface="Segoe UI"/>
                </a:rPr>
                <a:t>Network and connectivity</a:t>
              </a:r>
              <a:r>
                <a:rPr lang="en-US" sz="1800">
                  <a:solidFill>
                    <a:srgbClr val="50E6FF"/>
                  </a:solidFill>
                  <a:latin typeface="Segoe UI"/>
                </a:rPr>
                <a:t>: </a:t>
              </a:r>
            </a:p>
            <a:p>
              <a:pPr defTabSz="896192">
                <a:defRPr/>
              </a:pPr>
              <a:r>
                <a:rPr lang="en-US" sz="1800">
                  <a:solidFill>
                    <a:srgbClr val="50E6FF"/>
                  </a:solidFill>
                  <a:latin typeface="Segoe UI"/>
                </a:rPr>
                <a:t>	Public Endpoint, </a:t>
              </a:r>
              <a:r>
                <a:rPr lang="en-US" sz="1800">
                  <a:solidFill>
                    <a:srgbClr val="50E6FF"/>
                  </a:solidFill>
                  <a:latin typeface="Segoe UI"/>
                  <a:cs typeface="Calibri" panose="020F0502020204030204" pitchFamily="34" charset="0"/>
                </a:rPr>
                <a:t>Service Endpoints, Subnet Delegation, Inbound and 	outbound subnet lockdown</a:t>
              </a:r>
            </a:p>
            <a:p>
              <a:pPr defTabSz="896192">
                <a:defRPr/>
              </a:pPr>
              <a:r>
                <a:rPr lang="en-US" sz="1800">
                  <a:solidFill>
                    <a:srgbClr val="50E6FF"/>
                  </a:solidFill>
                  <a:latin typeface="Segoe UI"/>
                  <a:cs typeface="Calibri" panose="020F0502020204030204" pitchFamily="34" charset="0"/>
                </a:rPr>
                <a:t>	</a:t>
              </a:r>
              <a:r>
                <a:rPr lang="en-US" sz="1800">
                  <a:solidFill>
                    <a:srgbClr val="FFFFFF"/>
                  </a:solidFill>
                  <a:latin typeface="Segoe UI"/>
                  <a:cs typeface="Calibri" panose="020F0502020204030204" pitchFamily="34" charset="0"/>
                </a:rPr>
                <a:t>Global VNet peering, TDE, TLS 1.2 enforcement, Data discovery and 	classification</a:t>
              </a:r>
            </a:p>
            <a:p>
              <a:pPr defTabSz="896192">
                <a:defRPr/>
              </a:pPr>
              <a:endParaRPr lang="en-US" sz="1800">
                <a:solidFill>
                  <a:srgbClr val="50E6FF"/>
                </a:solidFill>
                <a:latin typeface="Segoe UI"/>
                <a:cs typeface="Calibri" panose="020F0502020204030204" pitchFamily="34" charset="0"/>
              </a:endParaRPr>
            </a:p>
            <a:p>
              <a:pPr marL="285744" indent="-285744" defTabSz="896192">
                <a:buFont typeface="Arial" panose="020B0604020202020204" pitchFamily="34" charset="0"/>
                <a:buChar char="•"/>
                <a:defRPr/>
              </a:pPr>
              <a:r>
                <a:rPr lang="en-US" sz="1800" u="sng">
                  <a:solidFill>
                    <a:srgbClr val="50E6FF"/>
                  </a:solidFill>
                  <a:latin typeface="Segoe UI"/>
                </a:rPr>
                <a:t>PaaS features and manageability</a:t>
              </a:r>
              <a:r>
                <a:rPr lang="en-US" sz="1800">
                  <a:solidFill>
                    <a:srgbClr val="50E6FF"/>
                  </a:solidFill>
                  <a:latin typeface="Segoe UI"/>
                </a:rPr>
                <a:t>: </a:t>
              </a:r>
            </a:p>
            <a:p>
              <a:pPr defTabSz="896192">
                <a:defRPr/>
              </a:pPr>
              <a:r>
                <a:rPr lang="en-US" sz="1800">
                  <a:solidFill>
                    <a:srgbClr val="50E6FF"/>
                  </a:solidFill>
                  <a:latin typeface="Segoe UI"/>
                  <a:cs typeface="Calibri" panose="020F0502020204030204" pitchFamily="34" charset="0"/>
                </a:rPr>
                <a:t>	Failover Groups, TDE BYOK, Accelerated DB recovery, PITR (deleted DBs , 	cross subscriptions), AAD password hash/pass-through auth, SCOM MP</a:t>
              </a:r>
            </a:p>
            <a:p>
              <a:pPr marL="914344" lvl="2" defTabSz="896192">
                <a:defRPr/>
              </a:pPr>
              <a:r>
                <a:rPr lang="en-US" sz="1800">
                  <a:solidFill>
                    <a:srgbClr val="E3E3E3"/>
                  </a:solidFill>
                  <a:latin typeface="Segoe UI" panose="020B0502040204020203" pitchFamily="34" charset="0"/>
                </a:rPr>
                <a:t>Testing application fault resiliency</a:t>
              </a:r>
            </a:p>
            <a:p>
              <a:pPr marL="914344" lvl="2" defTabSz="896192">
                <a:defRPr/>
              </a:pPr>
              <a:r>
                <a:rPr lang="en-US" sz="1800">
                  <a:solidFill>
                    <a:srgbClr val="FFFFFF"/>
                  </a:solidFill>
                  <a:latin typeface="Segoe UI"/>
                  <a:cs typeface="Calibri" panose="020F0502020204030204" pitchFamily="34" charset="0"/>
                </a:rPr>
                <a:t>Management operations progress indicator, Alert management, Query Log Analytics from the portal</a:t>
              </a:r>
            </a:p>
            <a:p>
              <a:pPr marL="914344" lvl="2" defTabSz="896192">
                <a:defRPr/>
              </a:pPr>
              <a:r>
                <a:rPr lang="en-US" sz="1800">
                  <a:solidFill>
                    <a:srgbClr val="FFFFFF"/>
                  </a:solidFill>
                  <a:latin typeface="Segoe UI"/>
                  <a:cs typeface="Calibri" panose="020F0502020204030204" pitchFamily="34" charset="0"/>
                </a:rPr>
                <a:t>Backups – compression, configurable retention, redundancy options (LRS/ZRS/GRS)</a:t>
              </a:r>
            </a:p>
            <a:p>
              <a:pPr marL="914344" lvl="2" defTabSz="896192">
                <a:defRPr/>
              </a:pPr>
              <a:r>
                <a:rPr lang="en-US" sz="1800">
                  <a:solidFill>
                    <a:srgbClr val="FFFFFF"/>
                  </a:solidFill>
                  <a:latin typeface="Segoe UI"/>
                  <a:cs typeface="Calibri" panose="020F0502020204030204" pitchFamily="34" charset="0"/>
                </a:rPr>
                <a:t>Long term retention (preview)</a:t>
              </a:r>
            </a:p>
            <a:p>
              <a:pPr marL="285744" indent="-285744" defTabSz="896192">
                <a:buFont typeface="Arial" panose="020B0604020202020204" pitchFamily="34" charset="0"/>
                <a:buChar char="•"/>
                <a:defRPr/>
              </a:pPr>
              <a:r>
                <a:rPr lang="en-US" sz="1800" u="sng">
                  <a:solidFill>
                    <a:srgbClr val="50E6FF"/>
                  </a:solidFill>
                  <a:latin typeface="Segoe UI"/>
                </a:rPr>
                <a:t>Perf: </a:t>
              </a:r>
            </a:p>
            <a:p>
              <a:pPr defTabSz="896192">
                <a:defRPr/>
              </a:pPr>
              <a:r>
                <a:rPr lang="en-US" sz="1800">
                  <a:solidFill>
                    <a:srgbClr val="FFFFFF"/>
                  </a:solidFill>
                  <a:latin typeface="Segoe UI"/>
                  <a:cs typeface="Segoe UI"/>
                </a:rPr>
                <a:t>	tempdb, log write throughput and IOPS improvements</a:t>
              </a:r>
            </a:p>
            <a:p>
              <a:pPr defTabSz="896192">
                <a:defRPr/>
              </a:pPr>
              <a:endParaRPr lang="en-US" sz="1800">
                <a:solidFill>
                  <a:srgbClr val="50E6FF"/>
                </a:solidFill>
                <a:latin typeface="Segoe UI"/>
                <a:cs typeface="Segoe UI"/>
              </a:endParaRPr>
            </a:p>
          </p:txBody>
        </p:sp>
        <p:sp>
          <p:nvSpPr>
            <p:cNvPr id="14" name="Title 5">
              <a:extLst>
                <a:ext uri="{FF2B5EF4-FFF2-40B4-BE49-F238E27FC236}">
                  <a16:creationId xmlns:a16="http://schemas.microsoft.com/office/drawing/2014/main" id="{F87E7B81-0DA9-4B0C-A080-68FC4B28563E}"/>
                </a:ext>
              </a:extLst>
            </p:cNvPr>
            <p:cNvSpPr txBox="1">
              <a:spLocks/>
            </p:cNvSpPr>
            <p:nvPr/>
          </p:nvSpPr>
          <p:spPr>
            <a:xfrm>
              <a:off x="866977" y="4429350"/>
              <a:ext cx="3182027" cy="118298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719"/>
              <a:r>
                <a:rPr lang="en-US" spc="-51">
                  <a:solidFill>
                    <a:srgbClr val="FFFFFF"/>
                  </a:solidFill>
                  <a:latin typeface="Segoe UI Semibold"/>
                </a:rPr>
                <a:t>Managed Instance</a:t>
              </a:r>
            </a:p>
          </p:txBody>
        </p:sp>
      </p:grpSp>
      <p:sp>
        <p:nvSpPr>
          <p:cNvPr id="16" name="TextBox 15">
            <a:extLst>
              <a:ext uri="{FF2B5EF4-FFF2-40B4-BE49-F238E27FC236}">
                <a16:creationId xmlns:a16="http://schemas.microsoft.com/office/drawing/2014/main" id="{FF0030F8-98E6-4AAA-A181-9883F1E83FEB}"/>
              </a:ext>
            </a:extLst>
          </p:cNvPr>
          <p:cNvSpPr txBox="1"/>
          <p:nvPr/>
        </p:nvSpPr>
        <p:spPr>
          <a:xfrm>
            <a:off x="9614424" y="121565"/>
            <a:ext cx="4408309" cy="430887"/>
          </a:xfrm>
          <a:prstGeom prst="rect">
            <a:avLst/>
          </a:prstGeom>
          <a:noFill/>
        </p:spPr>
        <p:txBody>
          <a:bodyPr wrap="square" lIns="0" tIns="0" rIns="0" bIns="0" rtlCol="0">
            <a:spAutoFit/>
          </a:bodyPr>
          <a:lstStyle/>
          <a:p>
            <a:pPr defTabSz="914344"/>
            <a:r>
              <a:rPr lang="en-US" sz="2800">
                <a:solidFill>
                  <a:srgbClr val="FFFFFF"/>
                </a:solidFill>
                <a:latin typeface="Segoe UI"/>
                <a:hlinkClick r:id="rId3"/>
              </a:rPr>
              <a:t>Azure Updates</a:t>
            </a:r>
            <a:endParaRPr lang="en-US" sz="2800">
              <a:solidFill>
                <a:srgbClr val="FFFFFF"/>
              </a:solidFill>
              <a:latin typeface="Segoe UI"/>
            </a:endParaRPr>
          </a:p>
        </p:txBody>
      </p:sp>
      <p:sp>
        <p:nvSpPr>
          <p:cNvPr id="3" name="TextBox 2">
            <a:extLst>
              <a:ext uri="{FF2B5EF4-FFF2-40B4-BE49-F238E27FC236}">
                <a16:creationId xmlns:a16="http://schemas.microsoft.com/office/drawing/2014/main" id="{73EAD3C6-952F-4D18-828C-DF35FD8D5E43}"/>
              </a:ext>
            </a:extLst>
          </p:cNvPr>
          <p:cNvSpPr txBox="1"/>
          <p:nvPr/>
        </p:nvSpPr>
        <p:spPr>
          <a:xfrm>
            <a:off x="492868" y="6211768"/>
            <a:ext cx="985736" cy="307777"/>
          </a:xfrm>
          <a:prstGeom prst="rect">
            <a:avLst/>
          </a:prstGeom>
          <a:noFill/>
        </p:spPr>
        <p:txBody>
          <a:bodyPr wrap="square" lIns="0" tIns="0" rIns="0" bIns="0" rtlCol="0">
            <a:spAutoFit/>
          </a:bodyPr>
          <a:lstStyle/>
          <a:p>
            <a:pPr defTabSz="914344"/>
            <a:r>
              <a:rPr lang="en-US" sz="2000">
                <a:solidFill>
                  <a:srgbClr val="FFFFFF"/>
                </a:solidFill>
                <a:latin typeface="Segoe UI"/>
              </a:rPr>
              <a:t>New</a:t>
            </a:r>
          </a:p>
        </p:txBody>
      </p:sp>
      <p:sp>
        <p:nvSpPr>
          <p:cNvPr id="5" name="TextBox 4">
            <a:extLst>
              <a:ext uri="{FF2B5EF4-FFF2-40B4-BE49-F238E27FC236}">
                <a16:creationId xmlns:a16="http://schemas.microsoft.com/office/drawing/2014/main" id="{C8B5143F-2C07-4166-B372-7594F37E5E45}"/>
              </a:ext>
            </a:extLst>
          </p:cNvPr>
          <p:cNvSpPr txBox="1"/>
          <p:nvPr/>
        </p:nvSpPr>
        <p:spPr>
          <a:xfrm>
            <a:off x="492868" y="5914418"/>
            <a:ext cx="985736" cy="307777"/>
          </a:xfrm>
          <a:prstGeom prst="rect">
            <a:avLst/>
          </a:prstGeom>
          <a:noFill/>
        </p:spPr>
        <p:txBody>
          <a:bodyPr wrap="square" lIns="0" tIns="0" rIns="0" bIns="0" rtlCol="0">
            <a:spAutoFit/>
          </a:bodyPr>
          <a:lstStyle/>
          <a:p>
            <a:pPr defTabSz="914344"/>
            <a:r>
              <a:rPr lang="en-US" sz="2000">
                <a:solidFill>
                  <a:srgbClr val="50E6FF"/>
                </a:solidFill>
                <a:latin typeface="Segoe UI"/>
              </a:rPr>
              <a:t>Recent</a:t>
            </a:r>
          </a:p>
        </p:txBody>
      </p:sp>
    </p:spTree>
    <p:extLst>
      <p:ext uri="{BB962C8B-B14F-4D97-AF65-F5344CB8AC3E}">
        <p14:creationId xmlns:p14="http://schemas.microsoft.com/office/powerpoint/2010/main" val="138866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8EDA5E6-012C-4787-917D-FF4023219336}"/>
              </a:ext>
            </a:extLst>
          </p:cNvPr>
          <p:cNvSpPr txBox="1"/>
          <p:nvPr/>
        </p:nvSpPr>
        <p:spPr>
          <a:xfrm>
            <a:off x="585216" y="1283671"/>
            <a:ext cx="11606784" cy="8084264"/>
          </a:xfrm>
          <a:prstGeom prst="rect">
            <a:avLst/>
          </a:prstGeom>
          <a:noFill/>
        </p:spPr>
        <p:txBody>
          <a:bodyPr rot="0" spcFirstLastPara="0" vertOverflow="overflow" horzOverflow="overflow" vert="horz" wrap="square" lIns="0" tIns="0" rIns="0" bIns="0" numCol="2" spcCol="0" rtlCol="0" fromWordArt="0" anchor="t" anchorCtr="0" forceAA="0" compatLnSpc="1">
            <a:prstTxWarp prst="textNoShape">
              <a:avLst/>
            </a:prstTxWarp>
            <a:spAutoFit/>
          </a:bodyPr>
          <a:lstStyle/>
          <a:p>
            <a:pPr defTabSz="914377"/>
            <a:r>
              <a:rPr lang="en-US" sz="1800" b="1">
                <a:solidFill>
                  <a:srgbClr val="0078D7"/>
                </a:solidFill>
                <a:latin typeface="Segoe UI"/>
              </a:rPr>
              <a:t>Improved log rate for SQL MI GP:</a:t>
            </a:r>
            <a:endParaRPr lang="en-US" sz="1800" b="1">
              <a:solidFill>
                <a:srgbClr val="404140"/>
              </a:solidFill>
              <a:latin typeface="Segoe UI"/>
              <a:cs typeface="Segoe UI"/>
            </a:endParaRPr>
          </a:p>
          <a:p>
            <a:pPr marL="285744" indent="-285744" defTabSz="914377">
              <a:lnSpc>
                <a:spcPct val="150000"/>
              </a:lnSpc>
              <a:buFont typeface="Arial" panose="020B0604020202020204" pitchFamily="34" charset="0"/>
              <a:buChar char="•"/>
            </a:pPr>
            <a:r>
              <a:rPr lang="en-US" sz="1600">
                <a:solidFill>
                  <a:srgbClr val="FFFFFF"/>
                </a:solidFill>
                <a:latin typeface="Segoe UI"/>
                <a:cs typeface="Segoe UI"/>
              </a:rPr>
              <a:t>Per-instance limit: 3MB/s per </a:t>
            </a:r>
            <a:r>
              <a:rPr lang="en-US" sz="1600" err="1">
                <a:solidFill>
                  <a:srgbClr val="FFFFFF"/>
                </a:solidFill>
                <a:latin typeface="Segoe UI"/>
                <a:cs typeface="Segoe UI"/>
              </a:rPr>
              <a:t>vCore</a:t>
            </a:r>
            <a:r>
              <a:rPr lang="en-US" sz="1600">
                <a:solidFill>
                  <a:srgbClr val="FFFFFF"/>
                </a:solidFill>
                <a:latin typeface="Segoe UI"/>
                <a:cs typeface="Segoe UI"/>
              </a:rPr>
              <a:t> (unchanged)</a:t>
            </a:r>
          </a:p>
          <a:p>
            <a:pPr marL="285744" indent="-285744" defTabSz="914377">
              <a:buFont typeface="Arial" panose="020B0604020202020204" pitchFamily="34" charset="0"/>
              <a:buChar char="•"/>
            </a:pPr>
            <a:r>
              <a:rPr lang="en-US" sz="1600">
                <a:solidFill>
                  <a:srgbClr val="FFFFFF"/>
                </a:solidFill>
                <a:latin typeface="Segoe UI"/>
                <a:cs typeface="Segoe UI"/>
              </a:rPr>
              <a:t>Per-instance max of 120 MB/s (up from 22 MB/s) </a:t>
            </a:r>
          </a:p>
          <a:p>
            <a:pPr marL="285744" indent="-285744" defTabSz="914377">
              <a:buFont typeface="Arial" panose="020B0604020202020204" pitchFamily="34" charset="0"/>
              <a:buChar char="•"/>
            </a:pPr>
            <a:r>
              <a:rPr lang="en-US" sz="1600">
                <a:solidFill>
                  <a:srgbClr val="FFFFFF"/>
                </a:solidFill>
                <a:latin typeface="Segoe UI"/>
                <a:cs typeface="Segoe UI"/>
              </a:rPr>
              <a:t>Per-DB limit (new)</a:t>
            </a:r>
          </a:p>
          <a:p>
            <a:pPr marL="457189" lvl="1" defTabSz="914377">
              <a:lnSpc>
                <a:spcPct val="150000"/>
              </a:lnSpc>
            </a:pPr>
            <a:r>
              <a:rPr lang="en-US" sz="1400" b="1">
                <a:solidFill>
                  <a:srgbClr val="FFFFFF"/>
                </a:solidFill>
                <a:latin typeface="Segoe UI"/>
                <a:cs typeface="Segoe UI"/>
              </a:rPr>
              <a:t>FILE SIZE	Per-DB LIMIT</a:t>
            </a:r>
          </a:p>
          <a:p>
            <a:pPr marL="457189" lvl="1" defTabSz="914377"/>
            <a:r>
              <a:rPr lang="en-US" sz="1600">
                <a:solidFill>
                  <a:srgbClr val="FFFFFF"/>
                </a:solidFill>
                <a:latin typeface="Segoe UI"/>
                <a:cs typeface="Segoe UI"/>
              </a:rPr>
              <a:t>≤ 512 GB	22 MB/s</a:t>
            </a:r>
          </a:p>
          <a:p>
            <a:pPr marL="457189" lvl="1" defTabSz="914377"/>
            <a:r>
              <a:rPr lang="en-US" sz="1600">
                <a:solidFill>
                  <a:srgbClr val="FFFFFF"/>
                </a:solidFill>
                <a:latin typeface="Segoe UI"/>
                <a:cs typeface="Segoe UI"/>
              </a:rPr>
              <a:t>&gt; 512 GB	30 MB/s</a:t>
            </a:r>
          </a:p>
          <a:p>
            <a:pPr marL="457189" lvl="1" defTabSz="914377"/>
            <a:r>
              <a:rPr lang="en-US" sz="1600">
                <a:solidFill>
                  <a:srgbClr val="FFFFFF"/>
                </a:solidFill>
                <a:latin typeface="Segoe UI"/>
                <a:cs typeface="Segoe UI"/>
              </a:rPr>
              <a:t>&gt; 1 TB	50 MB/s</a:t>
            </a:r>
          </a:p>
          <a:p>
            <a:pPr marL="457189" lvl="1" defTabSz="914377"/>
            <a:r>
              <a:rPr lang="en-US" sz="1600">
                <a:solidFill>
                  <a:srgbClr val="FFFFFF"/>
                </a:solidFill>
                <a:latin typeface="Segoe UI"/>
                <a:cs typeface="Segoe UI"/>
              </a:rPr>
              <a:t>&gt; 2 TB	65 MB/s</a:t>
            </a:r>
            <a:endParaRPr lang="en-US" sz="1800" b="1">
              <a:solidFill>
                <a:srgbClr val="FFFFFF"/>
              </a:solidFill>
              <a:latin typeface="Segoe UI"/>
            </a:endParaRPr>
          </a:p>
          <a:p>
            <a:pPr defTabSz="914377"/>
            <a:endParaRPr lang="en-US" sz="1800" b="1">
              <a:solidFill>
                <a:srgbClr val="404140"/>
              </a:solidFill>
              <a:latin typeface="Segoe UI"/>
            </a:endParaRPr>
          </a:p>
          <a:p>
            <a:pPr defTabSz="914377"/>
            <a:endParaRPr lang="en-US" sz="1800" b="1">
              <a:solidFill>
                <a:srgbClr val="404140"/>
              </a:solidFill>
              <a:latin typeface="Segoe UI"/>
            </a:endParaRPr>
          </a:p>
          <a:p>
            <a:pPr defTabSz="914377"/>
            <a:endParaRPr lang="en-US" sz="1800" b="1">
              <a:solidFill>
                <a:srgbClr val="404140"/>
              </a:solidFill>
              <a:latin typeface="Segoe UI"/>
            </a:endParaRPr>
          </a:p>
          <a:p>
            <a:pPr defTabSz="914377">
              <a:lnSpc>
                <a:spcPct val="150000"/>
              </a:lnSpc>
            </a:pPr>
            <a:r>
              <a:rPr lang="en-US" sz="1800" b="1">
                <a:solidFill>
                  <a:srgbClr val="00B050"/>
                </a:solidFill>
                <a:latin typeface="Segoe UI"/>
              </a:rPr>
              <a:t>Improved log rate for SQL MI BC:</a:t>
            </a:r>
            <a:endParaRPr lang="en-US" sz="1800" b="1">
              <a:solidFill>
                <a:srgbClr val="00B050"/>
              </a:solidFill>
              <a:latin typeface="Segoe UI"/>
              <a:cs typeface="Segoe UI"/>
            </a:endParaRPr>
          </a:p>
          <a:p>
            <a:pPr marL="285744" indent="-285744" defTabSz="914377">
              <a:lnSpc>
                <a:spcPct val="150000"/>
              </a:lnSpc>
              <a:buFont typeface="Arial" panose="020B0604020202020204" pitchFamily="34" charset="0"/>
              <a:buChar char="•"/>
            </a:pPr>
            <a:r>
              <a:rPr lang="en-US" sz="1600">
                <a:solidFill>
                  <a:srgbClr val="FFFFFF"/>
                </a:solidFill>
                <a:latin typeface="Segoe UI"/>
                <a:cs typeface="Segoe UI"/>
              </a:rPr>
              <a:t>Per-instance limit: 4MB/s per </a:t>
            </a:r>
            <a:r>
              <a:rPr lang="en-US" sz="1600" err="1">
                <a:solidFill>
                  <a:srgbClr val="FFFFFF"/>
                </a:solidFill>
                <a:latin typeface="Segoe UI"/>
                <a:cs typeface="Segoe UI"/>
              </a:rPr>
              <a:t>vCore</a:t>
            </a:r>
            <a:endParaRPr lang="en-US" sz="1600">
              <a:solidFill>
                <a:srgbClr val="FFFFFF"/>
              </a:solidFill>
              <a:latin typeface="Segoe UI"/>
              <a:cs typeface="Segoe UI"/>
            </a:endParaRPr>
          </a:p>
          <a:p>
            <a:pPr marL="285744" indent="-285744" defTabSz="914377">
              <a:buFont typeface="Arial" panose="020B0604020202020204" pitchFamily="34" charset="0"/>
              <a:buChar char="•"/>
            </a:pPr>
            <a:r>
              <a:rPr lang="en-US" sz="1600">
                <a:solidFill>
                  <a:srgbClr val="FFFFFF"/>
                </a:solidFill>
                <a:latin typeface="Segoe UI"/>
                <a:cs typeface="Segoe UI"/>
              </a:rPr>
              <a:t>Per-instance max of 96 MB/s (up from 48 MB/s)</a:t>
            </a: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endParaRPr lang="en-US" sz="1600" b="1">
              <a:solidFill>
                <a:srgbClr val="404140"/>
              </a:solidFill>
              <a:latin typeface="Segoe UI"/>
            </a:endParaRPr>
          </a:p>
          <a:p>
            <a:pPr defTabSz="914377"/>
            <a:r>
              <a:rPr lang="en-US" sz="1800" b="1">
                <a:solidFill>
                  <a:srgbClr val="FFFFFF"/>
                </a:solidFill>
                <a:latin typeface="Segoe UI"/>
              </a:rPr>
              <a:t>Data ingestion (log rate)</a:t>
            </a: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endParaRPr lang="en-US" sz="1600" b="1">
              <a:solidFill>
                <a:srgbClr val="0078D7"/>
              </a:solidFill>
              <a:latin typeface="Segoe UI"/>
            </a:endParaRPr>
          </a:p>
          <a:p>
            <a:pPr defTabSz="914377">
              <a:lnSpc>
                <a:spcPct val="150000"/>
              </a:lnSpc>
            </a:pPr>
            <a:r>
              <a:rPr lang="en-US" sz="1600" b="1">
                <a:solidFill>
                  <a:srgbClr val="0078D7"/>
                </a:solidFill>
                <a:latin typeface="Segoe UI"/>
              </a:rPr>
              <a:t>Test Results (SQL MI GP):</a:t>
            </a:r>
            <a:endParaRPr lang="en-US" sz="1600" b="1">
              <a:solidFill>
                <a:srgbClr val="404140"/>
              </a:solidFill>
              <a:latin typeface="Segoe UI"/>
              <a:cs typeface="Segoe UI"/>
            </a:endParaRPr>
          </a:p>
          <a:p>
            <a:pPr marL="285744" indent="-285744" defTabSz="914377">
              <a:lnSpc>
                <a:spcPct val="150000"/>
              </a:lnSpc>
              <a:buFont typeface="Arial" panose="020B0604020202020204" pitchFamily="34" charset="0"/>
              <a:buChar char="•"/>
            </a:pPr>
            <a:r>
              <a:rPr lang="en-US" sz="1600">
                <a:solidFill>
                  <a:srgbClr val="FFFFFF"/>
                </a:solidFill>
                <a:latin typeface="Segoe UI"/>
                <a:cs typeface="Segoe UI"/>
              </a:rPr>
              <a:t>TPC-C – up to 4x transaction throughput</a:t>
            </a:r>
          </a:p>
          <a:p>
            <a:pPr marL="285744" indent="-285744" defTabSz="914377">
              <a:buFont typeface="Arial" panose="020B0604020202020204" pitchFamily="34" charset="0"/>
              <a:buChar char="•"/>
            </a:pPr>
            <a:r>
              <a:rPr lang="en-US" sz="1600">
                <a:solidFill>
                  <a:srgbClr val="FFFFFF"/>
                </a:solidFill>
                <a:latin typeface="Segoe UI"/>
                <a:cs typeface="Segoe UI"/>
              </a:rPr>
              <a:t>TPC-H – up to 23% lower execution time​</a:t>
            </a:r>
          </a:p>
          <a:p>
            <a:pPr marL="285744" indent="-285744" defTabSz="914377">
              <a:buFont typeface="Arial" panose="020B0604020202020204" pitchFamily="34" charset="0"/>
              <a:buChar char="•"/>
            </a:pPr>
            <a:r>
              <a:rPr lang="en-US" sz="1600">
                <a:solidFill>
                  <a:srgbClr val="FFFFFF"/>
                </a:solidFill>
                <a:latin typeface="Segoe UI"/>
                <a:cs typeface="Segoe UI"/>
              </a:rPr>
              <a:t>Scans – up to 2x throughput ​</a:t>
            </a:r>
          </a:p>
          <a:p>
            <a:pPr marL="285744" indent="-285744" defTabSz="914377">
              <a:buFont typeface="Arial" panose="020B0604020202020204" pitchFamily="34" charset="0"/>
              <a:buChar char="•"/>
            </a:pPr>
            <a:r>
              <a:rPr lang="en-US" sz="1600">
                <a:solidFill>
                  <a:srgbClr val="FFFFFF"/>
                </a:solidFill>
                <a:latin typeface="Segoe UI"/>
                <a:cs typeface="Segoe UI"/>
              </a:rPr>
              <a:t>Data Ingestion – 2x-3x data ingestion rate</a:t>
            </a:r>
          </a:p>
        </p:txBody>
      </p:sp>
      <p:sp>
        <p:nvSpPr>
          <p:cNvPr id="14" name="TextBox 13">
            <a:extLst>
              <a:ext uri="{FF2B5EF4-FFF2-40B4-BE49-F238E27FC236}">
                <a16:creationId xmlns:a16="http://schemas.microsoft.com/office/drawing/2014/main" id="{C3AB36BC-1273-48CD-9CE7-393EE3ACE72A}"/>
              </a:ext>
            </a:extLst>
          </p:cNvPr>
          <p:cNvSpPr txBox="1"/>
          <p:nvPr/>
        </p:nvSpPr>
        <p:spPr>
          <a:xfrm>
            <a:off x="9430327" y="184728"/>
            <a:ext cx="2115128" cy="461665"/>
          </a:xfrm>
          <a:prstGeom prst="rect">
            <a:avLst/>
          </a:prstGeom>
          <a:noFill/>
        </p:spPr>
        <p:txBody>
          <a:bodyPr wrap="square" rtlCol="0" anchor="t">
            <a:spAutoFit/>
          </a:bodyPr>
          <a:lstStyle/>
          <a:p>
            <a:pPr defTabSz="914377">
              <a:defRPr/>
            </a:pPr>
            <a:endParaRPr lang="en-US" sz="2400">
              <a:solidFill>
                <a:srgbClr val="FF0000"/>
              </a:solidFill>
              <a:latin typeface="Segoe UI"/>
              <a:cs typeface="Calibri"/>
            </a:endParaRPr>
          </a:p>
        </p:txBody>
      </p:sp>
      <p:grpSp>
        <p:nvGrpSpPr>
          <p:cNvPr id="2" name="Group 1">
            <a:extLst>
              <a:ext uri="{FF2B5EF4-FFF2-40B4-BE49-F238E27FC236}">
                <a16:creationId xmlns:a16="http://schemas.microsoft.com/office/drawing/2014/main" id="{47DBB874-C53E-4F7F-A9BB-7D530BC7AC76}"/>
              </a:ext>
            </a:extLst>
          </p:cNvPr>
          <p:cNvGrpSpPr/>
          <p:nvPr/>
        </p:nvGrpSpPr>
        <p:grpSpPr>
          <a:xfrm>
            <a:off x="5792469" y="1707304"/>
            <a:ext cx="5504875" cy="3511787"/>
            <a:chOff x="5792470" y="1597725"/>
            <a:chExt cx="5504874" cy="3511787"/>
          </a:xfrm>
        </p:grpSpPr>
        <p:graphicFrame>
          <p:nvGraphicFramePr>
            <p:cNvPr id="10" name="Chart 9">
              <a:extLst>
                <a:ext uri="{FF2B5EF4-FFF2-40B4-BE49-F238E27FC236}">
                  <a16:creationId xmlns:a16="http://schemas.microsoft.com/office/drawing/2014/main" id="{3FDCD273-939D-4772-8FBB-7E0092F4AC97}"/>
                </a:ext>
              </a:extLst>
            </p:cNvPr>
            <p:cNvGraphicFramePr/>
            <p:nvPr/>
          </p:nvGraphicFramePr>
          <p:xfrm>
            <a:off x="5792470" y="1597725"/>
            <a:ext cx="5504874" cy="351178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
              <a:extLst>
                <a:ext uri="{FF2B5EF4-FFF2-40B4-BE49-F238E27FC236}">
                  <a16:creationId xmlns:a16="http://schemas.microsoft.com/office/drawing/2014/main" id="{AF648AEE-9D0E-4202-8868-65B10A25C74C}"/>
                </a:ext>
              </a:extLst>
            </p:cNvPr>
            <p:cNvSpPr txBox="1"/>
            <p:nvPr/>
          </p:nvSpPr>
          <p:spPr>
            <a:xfrm>
              <a:off x="9348470" y="2691360"/>
              <a:ext cx="1154546" cy="408467"/>
            </a:xfrm>
            <a:prstGeom prst="rect">
              <a:avLst/>
            </a:prstGeom>
          </p:spPr>
          <p:txBody>
            <a:bodyPr vert="horz" wrap="none" lIns="91440" tIns="91440" rIns="91440" bIns="9144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7"/>
              <a:r>
                <a:rPr lang="en-US" sz="1400" b="1">
                  <a:solidFill>
                    <a:srgbClr val="00B0F0"/>
                  </a:solidFill>
                  <a:latin typeface="Segoe UI" pitchFamily="34" charset="0"/>
                  <a:ea typeface="Segoe UI" pitchFamily="34" charset="0"/>
                  <a:cs typeface="Segoe UI" pitchFamily="34" charset="0"/>
                </a:rPr>
                <a:t>GP: 65 MB/s</a:t>
              </a:r>
            </a:p>
          </p:txBody>
        </p:sp>
        <p:sp>
          <p:nvSpPr>
            <p:cNvPr id="12" name="TextBox 1">
              <a:extLst>
                <a:ext uri="{FF2B5EF4-FFF2-40B4-BE49-F238E27FC236}">
                  <a16:creationId xmlns:a16="http://schemas.microsoft.com/office/drawing/2014/main" id="{8A5FDD06-79B9-4ED2-93AF-FBEF6019012A}"/>
                </a:ext>
              </a:extLst>
            </p:cNvPr>
            <p:cNvSpPr txBox="1"/>
            <p:nvPr/>
          </p:nvSpPr>
          <p:spPr>
            <a:xfrm>
              <a:off x="9338945" y="2078659"/>
              <a:ext cx="1154546" cy="408467"/>
            </a:xfrm>
            <a:prstGeom prst="rect">
              <a:avLst/>
            </a:prstGeom>
          </p:spPr>
          <p:txBody>
            <a:bodyPr vert="horz" wrap="none" lIns="91440" tIns="91440" rIns="91440" bIns="9144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914377"/>
              <a:r>
                <a:rPr lang="en-US" sz="1400" b="1">
                  <a:solidFill>
                    <a:srgbClr val="00B050"/>
                  </a:solidFill>
                  <a:latin typeface="Segoe UI" pitchFamily="34" charset="0"/>
                  <a:ea typeface="Segoe UI" pitchFamily="34" charset="0"/>
                  <a:cs typeface="Segoe UI" pitchFamily="34" charset="0"/>
                </a:rPr>
                <a:t>BC: 96 MB/s</a:t>
              </a:r>
            </a:p>
          </p:txBody>
        </p:sp>
        <p:sp>
          <p:nvSpPr>
            <p:cNvPr id="13" name="Arrow: Curved Right 12">
              <a:extLst>
                <a:ext uri="{FF2B5EF4-FFF2-40B4-BE49-F238E27FC236}">
                  <a16:creationId xmlns:a16="http://schemas.microsoft.com/office/drawing/2014/main" id="{A5B3AB82-70CD-4642-B528-1B470BFB2F82}"/>
                </a:ext>
              </a:extLst>
            </p:cNvPr>
            <p:cNvSpPr/>
            <p:nvPr/>
          </p:nvSpPr>
          <p:spPr>
            <a:xfrm flipH="1" flipV="1">
              <a:off x="10509775" y="2878869"/>
              <a:ext cx="535731" cy="1054956"/>
            </a:xfrm>
            <a:prstGeom prst="curvedRightArrow">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800">
                <a:solidFill>
                  <a:srgbClr val="000000"/>
                </a:solidFill>
                <a:latin typeface="Segoe UI"/>
              </a:endParaRPr>
            </a:p>
          </p:txBody>
        </p:sp>
        <p:sp>
          <p:nvSpPr>
            <p:cNvPr id="15" name="Arrow: Curved Right 14">
              <a:extLst>
                <a:ext uri="{FF2B5EF4-FFF2-40B4-BE49-F238E27FC236}">
                  <a16:creationId xmlns:a16="http://schemas.microsoft.com/office/drawing/2014/main" id="{E348C76E-77F1-4A59-A5DA-B6639324D766}"/>
                </a:ext>
              </a:extLst>
            </p:cNvPr>
            <p:cNvSpPr/>
            <p:nvPr/>
          </p:nvSpPr>
          <p:spPr>
            <a:xfrm flipH="1" flipV="1">
              <a:off x="10519298" y="2295525"/>
              <a:ext cx="535731" cy="1133475"/>
            </a:xfrm>
            <a:prstGeom prst="curved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377"/>
              <a:endParaRPr lang="en-US" sz="1800">
                <a:solidFill>
                  <a:srgbClr val="000000"/>
                </a:solidFill>
                <a:latin typeface="Segoe UI"/>
              </a:endParaRPr>
            </a:p>
          </p:txBody>
        </p:sp>
      </p:grpSp>
      <p:sp>
        <p:nvSpPr>
          <p:cNvPr id="6" name="Title 1">
            <a:extLst>
              <a:ext uri="{FF2B5EF4-FFF2-40B4-BE49-F238E27FC236}">
                <a16:creationId xmlns:a16="http://schemas.microsoft.com/office/drawing/2014/main" id="{6B909529-39FA-4F70-9C5A-6E7F9E9EE851}"/>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19">
              <a:defRPr/>
            </a:pPr>
            <a:r>
              <a:rPr lang="en-US" spc="-51">
                <a:solidFill>
                  <a:srgbClr val="FFFFFF"/>
                </a:solidFill>
                <a:latin typeface="Segoe UI Semibold" panose="020B0702040204020203" pitchFamily="34" charset="0"/>
                <a:cs typeface="Segoe UI Semibold" panose="020B0702040204020203" pitchFamily="34" charset="0"/>
              </a:rPr>
              <a:t>SQL MI Performance Update (Perf v2)</a:t>
            </a:r>
          </a:p>
        </p:txBody>
      </p:sp>
    </p:spTree>
    <p:extLst>
      <p:ext uri="{BB962C8B-B14F-4D97-AF65-F5344CB8AC3E}">
        <p14:creationId xmlns:p14="http://schemas.microsoft.com/office/powerpoint/2010/main" val="91332983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79C83FD-3D2B-4C54-861F-EF319FC132B0}"/>
              </a:ext>
            </a:extLst>
          </p:cNvPr>
          <p:cNvGrpSpPr/>
          <p:nvPr/>
        </p:nvGrpSpPr>
        <p:grpSpPr>
          <a:xfrm>
            <a:off x="866979" y="1432593"/>
            <a:ext cx="11024172" cy="1670201"/>
            <a:chOff x="866978" y="821254"/>
            <a:chExt cx="11024172" cy="1670201"/>
          </a:xfrm>
        </p:grpSpPr>
        <p:sp>
          <p:nvSpPr>
            <p:cNvPr id="5" name="Title 5">
              <a:extLst>
                <a:ext uri="{FF2B5EF4-FFF2-40B4-BE49-F238E27FC236}">
                  <a16:creationId xmlns:a16="http://schemas.microsoft.com/office/drawing/2014/main" id="{7D7CD488-FBD5-411D-BC31-933EABD8F4E5}"/>
                </a:ext>
              </a:extLst>
            </p:cNvPr>
            <p:cNvSpPr txBox="1">
              <a:spLocks/>
            </p:cNvSpPr>
            <p:nvPr/>
          </p:nvSpPr>
          <p:spPr>
            <a:xfrm>
              <a:off x="866978" y="821255"/>
              <a:ext cx="3182027" cy="84805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719"/>
              <a:r>
                <a:rPr lang="en-US" spc="-51">
                  <a:solidFill>
                    <a:srgbClr val="FFFFFF"/>
                  </a:solidFill>
                  <a:latin typeface="Segoe UI Semibold"/>
                </a:rPr>
                <a:t>Hyperscale</a:t>
              </a:r>
            </a:p>
          </p:txBody>
        </p:sp>
        <p:sp>
          <p:nvSpPr>
            <p:cNvPr id="6" name="Text Placeholder 6">
              <a:extLst>
                <a:ext uri="{FF2B5EF4-FFF2-40B4-BE49-F238E27FC236}">
                  <a16:creationId xmlns:a16="http://schemas.microsoft.com/office/drawing/2014/main" id="{053D535E-30CF-4E58-9293-FEDF07626E4A}"/>
                </a:ext>
              </a:extLst>
            </p:cNvPr>
            <p:cNvSpPr txBox="1">
              <a:spLocks/>
            </p:cNvSpPr>
            <p:nvPr/>
          </p:nvSpPr>
          <p:spPr>
            <a:xfrm>
              <a:off x="4636285" y="821254"/>
              <a:ext cx="7254865" cy="16702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932719">
                <a:buSzPct val="100000"/>
                <a:buFont typeface="Arial" panose="020B0604020202020204" pitchFamily="34" charset="0"/>
                <a:buChar char="•"/>
              </a:pPr>
              <a:r>
                <a:rPr lang="en-US" sz="1800">
                  <a:solidFill>
                    <a:srgbClr val="50E6FF"/>
                  </a:solidFill>
                  <a:latin typeface="Segoe UI"/>
                  <a:cs typeface="Segoe UI"/>
                </a:rPr>
                <a:t>Change Tracking (GA)</a:t>
              </a:r>
            </a:p>
            <a:p>
              <a:pPr marL="228594" indent="-228594" defTabSz="932719">
                <a:buFont typeface="Arial" panose="020B0604020202020204" pitchFamily="34" charset="0"/>
                <a:buChar char="•"/>
              </a:pPr>
              <a:r>
                <a:rPr lang="en-US" sz="1800">
                  <a:solidFill>
                    <a:srgbClr val="FFFFFF"/>
                  </a:solidFill>
                  <a:latin typeface="Segoe UI"/>
                  <a:cs typeface="Segoe UI"/>
                </a:rPr>
                <a:t>Geo DR (Preview)</a:t>
              </a:r>
            </a:p>
            <a:p>
              <a:pPr marL="228594" indent="-228594" defTabSz="932719">
                <a:buFont typeface="Arial" panose="020B0604020202020204" pitchFamily="34" charset="0"/>
                <a:buChar char="•"/>
              </a:pPr>
              <a:r>
                <a:rPr lang="en-US" sz="1800">
                  <a:solidFill>
                    <a:srgbClr val="FFFFFF"/>
                  </a:solidFill>
                  <a:latin typeface="Segoe UI"/>
                  <a:cs typeface="Segoe UI"/>
                </a:rPr>
                <a:t>DB Copy (Preview)</a:t>
              </a:r>
            </a:p>
          </p:txBody>
        </p:sp>
      </p:grpSp>
      <p:grpSp>
        <p:nvGrpSpPr>
          <p:cNvPr id="2" name="Group 1">
            <a:extLst>
              <a:ext uri="{FF2B5EF4-FFF2-40B4-BE49-F238E27FC236}">
                <a16:creationId xmlns:a16="http://schemas.microsoft.com/office/drawing/2014/main" id="{AC242452-D62C-4D4B-9E20-0AF5D6555382}"/>
              </a:ext>
            </a:extLst>
          </p:cNvPr>
          <p:cNvGrpSpPr/>
          <p:nvPr/>
        </p:nvGrpSpPr>
        <p:grpSpPr>
          <a:xfrm>
            <a:off x="866979" y="3837042"/>
            <a:ext cx="11024172" cy="1670201"/>
            <a:chOff x="866978" y="2504634"/>
            <a:chExt cx="11024172" cy="1670201"/>
          </a:xfrm>
        </p:grpSpPr>
        <p:sp>
          <p:nvSpPr>
            <p:cNvPr id="7" name="Title 5">
              <a:extLst>
                <a:ext uri="{FF2B5EF4-FFF2-40B4-BE49-F238E27FC236}">
                  <a16:creationId xmlns:a16="http://schemas.microsoft.com/office/drawing/2014/main" id="{F9E32B8E-50DD-4270-83A8-D15DD426EE94}"/>
                </a:ext>
              </a:extLst>
            </p:cNvPr>
            <p:cNvSpPr txBox="1">
              <a:spLocks/>
            </p:cNvSpPr>
            <p:nvPr/>
          </p:nvSpPr>
          <p:spPr>
            <a:xfrm>
              <a:off x="866978" y="2504634"/>
              <a:ext cx="3182027" cy="118298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719"/>
              <a:r>
                <a:rPr lang="en-US" spc="-51">
                  <a:solidFill>
                    <a:srgbClr val="FFFFFF"/>
                  </a:solidFill>
                  <a:latin typeface="Segoe UI Semibold"/>
                </a:rPr>
                <a:t>Serverless</a:t>
              </a:r>
            </a:p>
          </p:txBody>
        </p:sp>
        <p:sp>
          <p:nvSpPr>
            <p:cNvPr id="8" name="Text Placeholder 6">
              <a:extLst>
                <a:ext uri="{FF2B5EF4-FFF2-40B4-BE49-F238E27FC236}">
                  <a16:creationId xmlns:a16="http://schemas.microsoft.com/office/drawing/2014/main" id="{6EA1E365-36AA-4B4B-9643-C3537DDC453D}"/>
                </a:ext>
              </a:extLst>
            </p:cNvPr>
            <p:cNvSpPr txBox="1">
              <a:spLocks/>
            </p:cNvSpPr>
            <p:nvPr/>
          </p:nvSpPr>
          <p:spPr>
            <a:xfrm>
              <a:off x="4636285" y="2504634"/>
              <a:ext cx="7254865" cy="16702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44" indent="-285744" defTabSz="932719">
                <a:buFont typeface="Arial" panose="020B0604020202020204" pitchFamily="34" charset="0"/>
                <a:buChar char="•"/>
                <a:defRPr/>
              </a:pPr>
              <a:r>
                <a:rPr lang="en-US" sz="1800">
                  <a:solidFill>
                    <a:srgbClr val="50E6FF"/>
                  </a:solidFill>
                  <a:latin typeface="Segoe UI"/>
                  <a:cs typeface="Segoe UI"/>
                </a:rPr>
                <a:t>Maximum </a:t>
              </a:r>
              <a:r>
                <a:rPr lang="en-US" sz="1800" err="1">
                  <a:solidFill>
                    <a:srgbClr val="50E6FF"/>
                  </a:solidFill>
                  <a:latin typeface="Segoe UI"/>
                  <a:cs typeface="Segoe UI"/>
                </a:rPr>
                <a:t>vCore</a:t>
              </a:r>
              <a:r>
                <a:rPr lang="en-US" sz="1800">
                  <a:solidFill>
                    <a:srgbClr val="50E6FF"/>
                  </a:solidFill>
                  <a:latin typeface="Segoe UI"/>
                  <a:cs typeface="Segoe UI"/>
                </a:rPr>
                <a:t> limit: 40 </a:t>
              </a:r>
              <a:r>
                <a:rPr lang="en-US" sz="1800" err="1">
                  <a:solidFill>
                    <a:srgbClr val="50E6FF"/>
                  </a:solidFill>
                  <a:latin typeface="Segoe UI"/>
                  <a:cs typeface="Segoe UI"/>
                </a:rPr>
                <a:t>vCores</a:t>
              </a:r>
              <a:endParaRPr lang="en-US" sz="1800">
                <a:solidFill>
                  <a:srgbClr val="50E6FF"/>
                </a:solidFill>
                <a:latin typeface="Segoe UI"/>
                <a:cs typeface="Segoe UI"/>
              </a:endParaRPr>
            </a:p>
            <a:p>
              <a:pPr marL="285744" indent="-285744" defTabSz="932719">
                <a:buFont typeface="Arial" panose="020B0604020202020204" pitchFamily="34" charset="0"/>
                <a:buChar char="•"/>
                <a:defRPr/>
              </a:pPr>
              <a:r>
                <a:rPr lang="en-US" sz="1800">
                  <a:solidFill>
                    <a:srgbClr val="50E6FF"/>
                  </a:solidFill>
                  <a:latin typeface="Segoe UI"/>
                  <a:cs typeface="Segoe UI"/>
                </a:rPr>
                <a:t>Minimum auto-pause delay: 1 hour</a:t>
              </a:r>
            </a:p>
            <a:p>
              <a:pPr marL="285744" indent="-285744" defTabSz="932719">
                <a:buFont typeface="Arial" panose="020B0604020202020204" pitchFamily="34" charset="0"/>
                <a:buChar char="•"/>
                <a:defRPr/>
              </a:pPr>
              <a:r>
                <a:rPr lang="en-US" sz="1800">
                  <a:solidFill>
                    <a:srgbClr val="50E6FF"/>
                  </a:solidFill>
                  <a:latin typeface="Segoe UI"/>
                  <a:cs typeface="Segoe UI"/>
                </a:rPr>
                <a:t>Broader API support including PS &amp; CLI</a:t>
              </a:r>
              <a:endParaRPr lang="en-US" sz="1800">
                <a:solidFill>
                  <a:srgbClr val="50E6FF"/>
                </a:solidFill>
                <a:latin typeface="Segoe UI"/>
              </a:endParaRPr>
            </a:p>
          </p:txBody>
        </p:sp>
      </p:grpSp>
      <p:sp>
        <p:nvSpPr>
          <p:cNvPr id="16" name="TextBox 15">
            <a:extLst>
              <a:ext uri="{FF2B5EF4-FFF2-40B4-BE49-F238E27FC236}">
                <a16:creationId xmlns:a16="http://schemas.microsoft.com/office/drawing/2014/main" id="{FF0030F8-98E6-4AAA-A181-9883F1E83FEB}"/>
              </a:ext>
            </a:extLst>
          </p:cNvPr>
          <p:cNvSpPr txBox="1"/>
          <p:nvPr/>
        </p:nvSpPr>
        <p:spPr>
          <a:xfrm>
            <a:off x="9614424" y="121565"/>
            <a:ext cx="4408309" cy="430887"/>
          </a:xfrm>
          <a:prstGeom prst="rect">
            <a:avLst/>
          </a:prstGeom>
          <a:noFill/>
        </p:spPr>
        <p:txBody>
          <a:bodyPr wrap="square" lIns="0" tIns="0" rIns="0" bIns="0" rtlCol="0">
            <a:spAutoFit/>
          </a:bodyPr>
          <a:lstStyle/>
          <a:p>
            <a:pPr defTabSz="914344"/>
            <a:r>
              <a:rPr lang="en-US" sz="2800">
                <a:solidFill>
                  <a:srgbClr val="FFFFFF"/>
                </a:solidFill>
                <a:latin typeface="Segoe UI"/>
                <a:hlinkClick r:id="rId3"/>
              </a:rPr>
              <a:t>Azure Updates</a:t>
            </a:r>
            <a:endParaRPr lang="en-US" sz="2800">
              <a:solidFill>
                <a:srgbClr val="FFFFFF"/>
              </a:solidFill>
              <a:latin typeface="Segoe UI"/>
            </a:endParaRPr>
          </a:p>
        </p:txBody>
      </p:sp>
      <p:sp>
        <p:nvSpPr>
          <p:cNvPr id="9" name="TextBox 8">
            <a:extLst>
              <a:ext uri="{FF2B5EF4-FFF2-40B4-BE49-F238E27FC236}">
                <a16:creationId xmlns:a16="http://schemas.microsoft.com/office/drawing/2014/main" id="{C979947F-F609-4A43-947A-9ADF251ECC60}"/>
              </a:ext>
            </a:extLst>
          </p:cNvPr>
          <p:cNvSpPr txBox="1"/>
          <p:nvPr/>
        </p:nvSpPr>
        <p:spPr>
          <a:xfrm>
            <a:off x="492868" y="6211768"/>
            <a:ext cx="985736" cy="307777"/>
          </a:xfrm>
          <a:prstGeom prst="rect">
            <a:avLst/>
          </a:prstGeom>
          <a:noFill/>
        </p:spPr>
        <p:txBody>
          <a:bodyPr wrap="square" lIns="0" tIns="0" rIns="0" bIns="0" rtlCol="0">
            <a:spAutoFit/>
          </a:bodyPr>
          <a:lstStyle/>
          <a:p>
            <a:pPr defTabSz="914344"/>
            <a:r>
              <a:rPr lang="en-US" sz="2000">
                <a:solidFill>
                  <a:srgbClr val="FFFFFF"/>
                </a:solidFill>
                <a:latin typeface="Segoe UI"/>
              </a:rPr>
              <a:t>New</a:t>
            </a:r>
          </a:p>
        </p:txBody>
      </p:sp>
      <p:sp>
        <p:nvSpPr>
          <p:cNvPr id="10" name="TextBox 9">
            <a:extLst>
              <a:ext uri="{FF2B5EF4-FFF2-40B4-BE49-F238E27FC236}">
                <a16:creationId xmlns:a16="http://schemas.microsoft.com/office/drawing/2014/main" id="{50DF39F9-E093-4054-BE86-8694CC65E4B2}"/>
              </a:ext>
            </a:extLst>
          </p:cNvPr>
          <p:cNvSpPr txBox="1"/>
          <p:nvPr/>
        </p:nvSpPr>
        <p:spPr>
          <a:xfrm>
            <a:off x="492868" y="5914418"/>
            <a:ext cx="985736" cy="307777"/>
          </a:xfrm>
          <a:prstGeom prst="rect">
            <a:avLst/>
          </a:prstGeom>
          <a:noFill/>
        </p:spPr>
        <p:txBody>
          <a:bodyPr wrap="square" lIns="0" tIns="0" rIns="0" bIns="0" rtlCol="0">
            <a:spAutoFit/>
          </a:bodyPr>
          <a:lstStyle/>
          <a:p>
            <a:pPr defTabSz="914344"/>
            <a:r>
              <a:rPr lang="en-US" sz="2000">
                <a:solidFill>
                  <a:srgbClr val="50E6FF"/>
                </a:solidFill>
                <a:latin typeface="Segoe UI"/>
              </a:rPr>
              <a:t>Recent</a:t>
            </a:r>
          </a:p>
        </p:txBody>
      </p:sp>
    </p:spTree>
    <p:extLst>
      <p:ext uri="{BB962C8B-B14F-4D97-AF65-F5344CB8AC3E}">
        <p14:creationId xmlns:p14="http://schemas.microsoft.com/office/powerpoint/2010/main" val="2235157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0B3667E-FC5F-46EC-8DA7-58F44232BD9B}"/>
              </a:ext>
            </a:extLst>
          </p:cNvPr>
          <p:cNvGrpSpPr/>
          <p:nvPr/>
        </p:nvGrpSpPr>
        <p:grpSpPr>
          <a:xfrm>
            <a:off x="895079" y="3707853"/>
            <a:ext cx="10510292" cy="2208995"/>
            <a:chOff x="1286964" y="2059947"/>
            <a:chExt cx="10323304" cy="1670201"/>
          </a:xfrm>
        </p:grpSpPr>
        <p:sp>
          <p:nvSpPr>
            <p:cNvPr id="5" name="Title 5">
              <a:extLst>
                <a:ext uri="{FF2B5EF4-FFF2-40B4-BE49-F238E27FC236}">
                  <a16:creationId xmlns:a16="http://schemas.microsoft.com/office/drawing/2014/main" id="{7D7CD488-FBD5-411D-BC31-933EABD8F4E5}"/>
                </a:ext>
              </a:extLst>
            </p:cNvPr>
            <p:cNvSpPr txBox="1">
              <a:spLocks/>
            </p:cNvSpPr>
            <p:nvPr/>
          </p:nvSpPr>
          <p:spPr>
            <a:xfrm>
              <a:off x="1286964" y="2059948"/>
              <a:ext cx="3182027" cy="84805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719"/>
              <a:r>
                <a:rPr lang="en-US" spc="-51">
                  <a:solidFill>
                    <a:srgbClr val="FFFFFF"/>
                  </a:solidFill>
                  <a:latin typeface="Segoe UI Semibold"/>
                </a:rPr>
                <a:t>Virtual Machines</a:t>
              </a:r>
            </a:p>
          </p:txBody>
        </p:sp>
        <p:sp>
          <p:nvSpPr>
            <p:cNvPr id="6" name="Text Placeholder 6">
              <a:extLst>
                <a:ext uri="{FF2B5EF4-FFF2-40B4-BE49-F238E27FC236}">
                  <a16:creationId xmlns:a16="http://schemas.microsoft.com/office/drawing/2014/main" id="{053D535E-30CF-4E58-9293-FEDF07626E4A}"/>
                </a:ext>
              </a:extLst>
            </p:cNvPr>
            <p:cNvSpPr txBox="1">
              <a:spLocks/>
            </p:cNvSpPr>
            <p:nvPr/>
          </p:nvSpPr>
          <p:spPr>
            <a:xfrm>
              <a:off x="5056271" y="2059947"/>
              <a:ext cx="6553997" cy="16702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932719">
                <a:buSzPct val="100000"/>
                <a:buFont typeface="Arial" panose="020B0604020202020204" pitchFamily="34" charset="0"/>
                <a:buChar char="•"/>
              </a:pPr>
              <a:r>
                <a:rPr lang="en-US" sz="1800">
                  <a:solidFill>
                    <a:srgbClr val="50E6FF"/>
                  </a:solidFill>
                  <a:latin typeface="Segoe UI"/>
                  <a:cs typeface="Segoe UI"/>
                </a:rPr>
                <a:t>SQL IaaS Agent Extension</a:t>
              </a:r>
            </a:p>
            <a:p>
              <a:pPr marL="228594" indent="-228594" defTabSz="932719">
                <a:buFont typeface="Arial" panose="020B0604020202020204" pitchFamily="34" charset="0"/>
                <a:buChar char="•"/>
              </a:pPr>
              <a:r>
                <a:rPr lang="en-US" sz="1800">
                  <a:solidFill>
                    <a:srgbClr val="50E6FF"/>
                  </a:solidFill>
                  <a:latin typeface="Segoe UI"/>
                  <a:cs typeface="Segoe UI"/>
                </a:rPr>
                <a:t>Free DR replica for on-premises</a:t>
              </a:r>
            </a:p>
            <a:p>
              <a:pPr marL="228594" indent="-228594" defTabSz="932719">
                <a:buFont typeface="Arial" panose="020B0604020202020204" pitchFamily="34" charset="0"/>
                <a:buChar char="•"/>
              </a:pPr>
              <a:r>
                <a:rPr lang="en-US" sz="1800">
                  <a:solidFill>
                    <a:srgbClr val="50E6FF"/>
                  </a:solidFill>
                  <a:latin typeface="Segoe UI"/>
                  <a:cs typeface="Segoe UI"/>
                </a:rPr>
                <a:t>Free HA or DR Azure SQL Server</a:t>
              </a:r>
            </a:p>
            <a:p>
              <a:pPr marL="228594" indent="-228594" defTabSz="932719">
                <a:buFont typeface="Arial" panose="020B0604020202020204" pitchFamily="34" charset="0"/>
                <a:buChar char="•"/>
              </a:pPr>
              <a:r>
                <a:rPr lang="en-US" sz="1800">
                  <a:solidFill>
                    <a:srgbClr val="50E6FF"/>
                  </a:solidFill>
                  <a:latin typeface="Segoe UI"/>
                  <a:cs typeface="Segoe UI"/>
                </a:rPr>
                <a:t>Automated patching</a:t>
              </a:r>
            </a:p>
            <a:p>
              <a:pPr marL="228594" indent="-228594" defTabSz="932719">
                <a:buFont typeface="Arial" panose="020B0604020202020204" pitchFamily="34" charset="0"/>
                <a:buChar char="•"/>
              </a:pPr>
              <a:r>
                <a:rPr lang="en-US" sz="1800">
                  <a:solidFill>
                    <a:srgbClr val="50E6FF"/>
                  </a:solidFill>
                  <a:latin typeface="Segoe UI"/>
                  <a:cs typeface="Segoe UI"/>
                </a:rPr>
                <a:t>SQL 2019 Linux images</a:t>
              </a:r>
            </a:p>
            <a:p>
              <a:pPr marL="228594" indent="-228594" defTabSz="932719">
                <a:buFont typeface="Arial" panose="020B0604020202020204" pitchFamily="34" charset="0"/>
                <a:buChar char="•"/>
              </a:pPr>
              <a:r>
                <a:rPr lang="en-US" sz="1800">
                  <a:solidFill>
                    <a:srgbClr val="FFFFFF"/>
                  </a:solidFill>
                  <a:latin typeface="Segoe UI"/>
                  <a:cs typeface="Segoe UI"/>
                </a:rPr>
                <a:t>SQL FCI using Azure Shared Disk</a:t>
              </a:r>
            </a:p>
            <a:p>
              <a:pPr marL="228594" indent="-228594" defTabSz="932719">
                <a:buFont typeface="Arial" panose="020B0604020202020204" pitchFamily="34" charset="0"/>
                <a:buChar char="•"/>
              </a:pPr>
              <a:r>
                <a:rPr lang="en-US" sz="1800">
                  <a:solidFill>
                    <a:srgbClr val="FFFFFF"/>
                  </a:solidFill>
                  <a:latin typeface="Segoe UI"/>
                  <a:cs typeface="Segoe UI"/>
                </a:rPr>
                <a:t>Configure Always On AG through portal</a:t>
              </a:r>
            </a:p>
            <a:p>
              <a:pPr marL="0" indent="0" defTabSz="932719">
                <a:buNone/>
              </a:pPr>
              <a:endParaRPr lang="en-US" sz="1800">
                <a:solidFill>
                  <a:srgbClr val="50E6FF"/>
                </a:solidFill>
                <a:latin typeface="Segoe UI"/>
                <a:cs typeface="Segoe UI"/>
              </a:endParaRPr>
            </a:p>
          </p:txBody>
        </p:sp>
      </p:grpSp>
      <p:grpSp>
        <p:nvGrpSpPr>
          <p:cNvPr id="2" name="Group 1">
            <a:extLst>
              <a:ext uri="{FF2B5EF4-FFF2-40B4-BE49-F238E27FC236}">
                <a16:creationId xmlns:a16="http://schemas.microsoft.com/office/drawing/2014/main" id="{74D33EC1-6DFF-48BD-8B89-0E417073FE0D}"/>
              </a:ext>
            </a:extLst>
          </p:cNvPr>
          <p:cNvGrpSpPr/>
          <p:nvPr/>
        </p:nvGrpSpPr>
        <p:grpSpPr>
          <a:xfrm>
            <a:off x="957779" y="1195777"/>
            <a:ext cx="10510292" cy="2031325"/>
            <a:chOff x="1286964" y="307807"/>
            <a:chExt cx="10531614" cy="2031324"/>
          </a:xfrm>
        </p:grpSpPr>
        <p:sp>
          <p:nvSpPr>
            <p:cNvPr id="9" name="TextBox 8">
              <a:extLst>
                <a:ext uri="{FF2B5EF4-FFF2-40B4-BE49-F238E27FC236}">
                  <a16:creationId xmlns:a16="http://schemas.microsoft.com/office/drawing/2014/main" id="{97E5FC5A-F327-4207-854B-3AC869B44E97}"/>
                </a:ext>
              </a:extLst>
            </p:cNvPr>
            <p:cNvSpPr txBox="1"/>
            <p:nvPr/>
          </p:nvSpPr>
          <p:spPr>
            <a:xfrm>
              <a:off x="5056273" y="307807"/>
              <a:ext cx="6762305" cy="2031324"/>
            </a:xfrm>
            <a:prstGeom prst="rect">
              <a:avLst/>
            </a:prstGeom>
            <a:noFill/>
          </p:spPr>
          <p:txBody>
            <a:bodyPr wrap="square">
              <a:spAutoFit/>
            </a:bodyPr>
            <a:lstStyle/>
            <a:p>
              <a:pPr marL="285744" indent="-285744" defTabSz="914344">
                <a:buFont typeface="Arial" panose="020B0604020202020204" pitchFamily="34" charset="0"/>
                <a:buChar char="•"/>
              </a:pPr>
              <a:r>
                <a:rPr lang="en-US" sz="1800">
                  <a:solidFill>
                    <a:srgbClr val="50E6FF"/>
                  </a:solidFill>
                  <a:latin typeface="Segoe UI"/>
                  <a:cs typeface="Segoe UI"/>
                </a:rPr>
                <a:t>Private Link</a:t>
              </a:r>
            </a:p>
            <a:p>
              <a:pPr marL="285744" indent="-285744" defTabSz="914344">
                <a:buFont typeface="Arial" panose="020B0604020202020204" pitchFamily="34" charset="0"/>
                <a:buChar char="•"/>
              </a:pPr>
              <a:r>
                <a:rPr lang="en-US" sz="1800">
                  <a:solidFill>
                    <a:srgbClr val="50E6FF"/>
                  </a:solidFill>
                  <a:latin typeface="Segoe UI"/>
                  <a:cs typeface="Segoe UI"/>
                </a:rPr>
                <a:t>PAUSED_RESUMABLE_INDEX_ABORT</a:t>
              </a:r>
            </a:p>
            <a:p>
              <a:pPr marL="285744" indent="-285744" defTabSz="914344">
                <a:buFont typeface="Arial" panose="020B0604020202020204" pitchFamily="34" charset="0"/>
                <a:buChar char="•"/>
              </a:pPr>
              <a:r>
                <a:rPr lang="en-US" sz="1800">
                  <a:solidFill>
                    <a:srgbClr val="50E6FF"/>
                  </a:solidFill>
                  <a:latin typeface="Segoe UI"/>
                  <a:cs typeface="Segoe UI"/>
                </a:rPr>
                <a:t>UTF-8 support</a:t>
              </a:r>
            </a:p>
            <a:p>
              <a:pPr marL="285744" indent="-285744" defTabSz="914344">
                <a:buFont typeface="Arial" panose="020B0604020202020204" pitchFamily="34" charset="0"/>
                <a:buChar char="•"/>
              </a:pPr>
              <a:r>
                <a:rPr lang="en-US" sz="1800">
                  <a:solidFill>
                    <a:srgbClr val="50E6FF"/>
                  </a:solidFill>
                  <a:latin typeface="Segoe UI"/>
                  <a:cs typeface="Segoe UI"/>
                </a:rPr>
                <a:t>New memory and compute optimized SKUs</a:t>
              </a:r>
            </a:p>
            <a:p>
              <a:pPr marL="285744" indent="-285744" defTabSz="914344">
                <a:buFont typeface="Arial" panose="020B0604020202020204" pitchFamily="34" charset="0"/>
                <a:buChar char="•"/>
              </a:pPr>
              <a:r>
                <a:rPr lang="en-US" sz="1800">
                  <a:solidFill>
                    <a:srgbClr val="FFFFFF"/>
                  </a:solidFill>
                  <a:latin typeface="Segoe UI"/>
                  <a:cs typeface="Segoe UI"/>
                </a:rPr>
                <a:t>Backup storage redundancy options</a:t>
              </a:r>
            </a:p>
            <a:p>
              <a:pPr marL="285744" indent="-285744" defTabSz="914344">
                <a:buFont typeface="Arial" panose="020B0604020202020204" pitchFamily="34" charset="0"/>
                <a:buChar char="•"/>
              </a:pPr>
              <a:r>
                <a:rPr lang="en-US" sz="1800">
                  <a:solidFill>
                    <a:srgbClr val="FFFFFF"/>
                  </a:solidFill>
                  <a:latin typeface="Segoe UI"/>
                  <a:cs typeface="Segoe UI"/>
                </a:rPr>
                <a:t>Zone redundancy for GP tier</a:t>
              </a:r>
            </a:p>
            <a:p>
              <a:pPr marL="285744" indent="-285744" defTabSz="914344">
                <a:buFont typeface="Arial" panose="020B0604020202020204" pitchFamily="34" charset="0"/>
                <a:buChar char="•"/>
              </a:pPr>
              <a:r>
                <a:rPr lang="en-US" sz="1800">
                  <a:solidFill>
                    <a:srgbClr val="FFFFFF"/>
                  </a:solidFill>
                  <a:latin typeface="Segoe UI"/>
                  <a:cs typeface="Segoe UI"/>
                </a:rPr>
                <a:t>AAD Server Principals</a:t>
              </a:r>
            </a:p>
          </p:txBody>
        </p:sp>
        <p:sp>
          <p:nvSpPr>
            <p:cNvPr id="3" name="Title 5">
              <a:extLst>
                <a:ext uri="{FF2B5EF4-FFF2-40B4-BE49-F238E27FC236}">
                  <a16:creationId xmlns:a16="http://schemas.microsoft.com/office/drawing/2014/main" id="{D57DA68C-C249-45DE-B2BA-1AB99B395D96}"/>
                </a:ext>
              </a:extLst>
            </p:cNvPr>
            <p:cNvSpPr txBox="1">
              <a:spLocks/>
            </p:cNvSpPr>
            <p:nvPr/>
          </p:nvSpPr>
          <p:spPr>
            <a:xfrm>
              <a:off x="1286964" y="355429"/>
              <a:ext cx="3182027" cy="118298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719"/>
              <a:r>
                <a:rPr lang="en-US" spc="-51">
                  <a:solidFill>
                    <a:srgbClr val="FFFFFF"/>
                  </a:solidFill>
                  <a:latin typeface="Segoe UI Semibold"/>
                </a:rPr>
                <a:t>Platform</a:t>
              </a:r>
            </a:p>
          </p:txBody>
        </p:sp>
      </p:grpSp>
      <p:sp>
        <p:nvSpPr>
          <p:cNvPr id="4" name="TextBox 3">
            <a:extLst>
              <a:ext uri="{FF2B5EF4-FFF2-40B4-BE49-F238E27FC236}">
                <a16:creationId xmlns:a16="http://schemas.microsoft.com/office/drawing/2014/main" id="{25AE7FCA-C5D6-4B51-9DA3-BB0898214691}"/>
              </a:ext>
            </a:extLst>
          </p:cNvPr>
          <p:cNvSpPr txBox="1"/>
          <p:nvPr/>
        </p:nvSpPr>
        <p:spPr>
          <a:xfrm>
            <a:off x="9614424" y="121565"/>
            <a:ext cx="4408309" cy="430887"/>
          </a:xfrm>
          <a:prstGeom prst="rect">
            <a:avLst/>
          </a:prstGeom>
          <a:noFill/>
        </p:spPr>
        <p:txBody>
          <a:bodyPr wrap="square" lIns="0" tIns="0" rIns="0" bIns="0" rtlCol="0">
            <a:spAutoFit/>
          </a:bodyPr>
          <a:lstStyle/>
          <a:p>
            <a:pPr defTabSz="914344"/>
            <a:r>
              <a:rPr lang="en-US" sz="2800">
                <a:solidFill>
                  <a:srgbClr val="FFFFFF"/>
                </a:solidFill>
                <a:latin typeface="Segoe UI"/>
                <a:hlinkClick r:id="rId3"/>
              </a:rPr>
              <a:t>Azure Updates</a:t>
            </a:r>
            <a:endParaRPr lang="en-US" sz="2800">
              <a:solidFill>
                <a:srgbClr val="FFFFFF"/>
              </a:solidFill>
              <a:latin typeface="Segoe UI"/>
            </a:endParaRPr>
          </a:p>
        </p:txBody>
      </p:sp>
      <p:sp>
        <p:nvSpPr>
          <p:cNvPr id="10" name="TextBox 9">
            <a:extLst>
              <a:ext uri="{FF2B5EF4-FFF2-40B4-BE49-F238E27FC236}">
                <a16:creationId xmlns:a16="http://schemas.microsoft.com/office/drawing/2014/main" id="{9E786441-7C45-4F6E-9E87-9A83CBC4915C}"/>
              </a:ext>
            </a:extLst>
          </p:cNvPr>
          <p:cNvSpPr txBox="1"/>
          <p:nvPr/>
        </p:nvSpPr>
        <p:spPr>
          <a:xfrm>
            <a:off x="492868" y="6211768"/>
            <a:ext cx="985736" cy="307777"/>
          </a:xfrm>
          <a:prstGeom prst="rect">
            <a:avLst/>
          </a:prstGeom>
          <a:noFill/>
        </p:spPr>
        <p:txBody>
          <a:bodyPr wrap="square" lIns="0" tIns="0" rIns="0" bIns="0" rtlCol="0">
            <a:spAutoFit/>
          </a:bodyPr>
          <a:lstStyle/>
          <a:p>
            <a:pPr defTabSz="914344"/>
            <a:r>
              <a:rPr lang="en-US" sz="2000">
                <a:solidFill>
                  <a:srgbClr val="FFFFFF"/>
                </a:solidFill>
                <a:latin typeface="Segoe UI"/>
              </a:rPr>
              <a:t>New</a:t>
            </a:r>
          </a:p>
        </p:txBody>
      </p:sp>
      <p:sp>
        <p:nvSpPr>
          <p:cNvPr id="11" name="TextBox 10">
            <a:extLst>
              <a:ext uri="{FF2B5EF4-FFF2-40B4-BE49-F238E27FC236}">
                <a16:creationId xmlns:a16="http://schemas.microsoft.com/office/drawing/2014/main" id="{8134116E-D98C-4967-8B2C-D746140CDB7E}"/>
              </a:ext>
            </a:extLst>
          </p:cNvPr>
          <p:cNvSpPr txBox="1"/>
          <p:nvPr/>
        </p:nvSpPr>
        <p:spPr>
          <a:xfrm>
            <a:off x="492868" y="5914418"/>
            <a:ext cx="985736" cy="307777"/>
          </a:xfrm>
          <a:prstGeom prst="rect">
            <a:avLst/>
          </a:prstGeom>
          <a:noFill/>
        </p:spPr>
        <p:txBody>
          <a:bodyPr wrap="square" lIns="0" tIns="0" rIns="0" bIns="0" rtlCol="0">
            <a:spAutoFit/>
          </a:bodyPr>
          <a:lstStyle/>
          <a:p>
            <a:pPr defTabSz="914344"/>
            <a:r>
              <a:rPr lang="en-US" sz="2000">
                <a:solidFill>
                  <a:srgbClr val="50E6FF"/>
                </a:solidFill>
                <a:latin typeface="Segoe UI"/>
              </a:rPr>
              <a:t>Recent</a:t>
            </a:r>
          </a:p>
        </p:txBody>
      </p:sp>
    </p:spTree>
    <p:extLst>
      <p:ext uri="{BB962C8B-B14F-4D97-AF65-F5344CB8AC3E}">
        <p14:creationId xmlns:p14="http://schemas.microsoft.com/office/powerpoint/2010/main" val="1709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Extra demos?</a:t>
            </a:r>
            <a:br>
              <a:rPr lang="en-US" sz="4400" dirty="0">
                <a:solidFill>
                  <a:schemeClr val="accent6"/>
                </a:solidFill>
              </a:rPr>
            </a:br>
            <a:r>
              <a:rPr lang="en-US" sz="4400" dirty="0">
                <a:solidFill>
                  <a:schemeClr val="accent2"/>
                </a:solidFill>
              </a:rPr>
              <a:t>Hyperscale</a:t>
            </a:r>
            <a:br>
              <a:rPr lang="en-US" sz="4400" dirty="0">
                <a:solidFill>
                  <a:schemeClr val="accent2"/>
                </a:solidFill>
              </a:rPr>
            </a:br>
            <a:r>
              <a:rPr lang="en-US" sz="4400" dirty="0">
                <a:solidFill>
                  <a:schemeClr val="accent2"/>
                </a:solidFill>
              </a:rPr>
              <a:t>Serverless</a:t>
            </a:r>
            <a:endParaRPr lang="en-US" sz="4400" spc="0" dirty="0">
              <a:solidFill>
                <a:schemeClr val="accent2"/>
              </a:solidFill>
            </a:endParaRPr>
          </a:p>
        </p:txBody>
      </p:sp>
    </p:spTree>
    <p:extLst>
      <p:ext uri="{BB962C8B-B14F-4D97-AF65-F5344CB8AC3E}">
        <p14:creationId xmlns:p14="http://schemas.microsoft.com/office/powerpoint/2010/main" val="194156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 want to migrate to the cloud, but you leverage a third-party application which requires access to the operating system (OS).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want to migrate to the cloud and remove some of the management associated with SQL Server, but your application leverages CLR and Service Broker capabilities from SQL Server.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7954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02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Four replicas kept available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829540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black"/>
                  </a:solidFill>
                  <a:effectLst/>
                  <a:uLnTx/>
                  <a:uFillTx/>
                  <a:latin typeface="Segoe UI"/>
                  <a:ea typeface="+mn-ea"/>
                  <a:cs typeface="+mn-cs"/>
                </a:rPr>
                <a:t>SqlServr.exe</a:t>
              </a: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Tree>
    <p:extLst>
      <p:ext uri="{BB962C8B-B14F-4D97-AF65-F5344CB8AC3E}">
        <p14:creationId xmlns:p14="http://schemas.microsoft.com/office/powerpoint/2010/main" val="246925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0007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have an Azure SQL Database with the Serverless compute tier database deployed, with an auto-pause delay of two hours. After two hours of no activity, what happens to your database and incurred charges?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A. Azure will pause your database to stop compute costs and only charge you for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3325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651905" y="2524083"/>
            <a:ext cx="1760482" cy="246221"/>
          </a:xfrm>
          <a:prstGeom prst="rect">
            <a:avLst/>
          </a:prstGeom>
          <a:noFill/>
        </p:spPr>
        <p:txBody>
          <a:bodyPr wrap="none" lIns="0" tIns="0" rIns="0" bIns="0" rtlCol="0">
            <a:spAutoFit/>
          </a:bodyPr>
          <a:lstStyle/>
          <a:p>
            <a:pPr lvl="0" algn="r"/>
            <a:r>
              <a:rPr lang="en-US" sz="1600" dirty="0">
                <a:solidFill>
                  <a:schemeClr val="accent1"/>
                </a:solidFill>
                <a:latin typeface="+mj-lt"/>
              </a:rPr>
              <a:t>SQL IaaS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30"/>
                                        </p:tgtEl>
                                        <p:attrNameLst>
                                          <p:attrName>style.visibility</p:attrName>
                                        </p:attrNameLst>
                                      </p:cBhvr>
                                      <p:to>
                                        <p:strVal val="visible"/>
                                      </p:to>
                                    </p:set>
                                    <p:animEffect transition="in" filter="fade">
                                      <p:cBhvr>
                                        <p:cTn id="68" dur="500"/>
                                        <p:tgtEl>
                                          <p:spTgt spid="2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1"/>
                                        </p:tgtEl>
                                        <p:attrNameLst>
                                          <p:attrName>style.visibility</p:attrName>
                                        </p:attrNameLst>
                                      </p:cBhvr>
                                      <p:to>
                                        <p:strVal val="visible"/>
                                      </p:to>
                                    </p:set>
                                    <p:animEffect transition="in" filter="fade">
                                      <p:cBhvr>
                                        <p:cTn id="71" dur="500"/>
                                        <p:tgtEl>
                                          <p:spTgt spid="2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2"/>
                                        </p:tgtEl>
                                        <p:attrNameLst>
                                          <p:attrName>style.visibility</p:attrName>
                                        </p:attrNameLst>
                                      </p:cBhvr>
                                      <p:to>
                                        <p:strVal val="visible"/>
                                      </p:to>
                                    </p:set>
                                    <p:animEffect transition="in" filter="fade">
                                      <p:cBhvr>
                                        <p:cTn id="74" dur="500"/>
                                        <p:tgtEl>
                                          <p:spTgt spid="2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3"/>
                                        </p:tgtEl>
                                        <p:attrNameLst>
                                          <p:attrName>style.visibility</p:attrName>
                                        </p:attrNameLst>
                                      </p:cBhvr>
                                      <p:to>
                                        <p:strVal val="visible"/>
                                      </p:to>
                                    </p:set>
                                    <p:animEffect transition="in" filter="fade">
                                      <p:cBhvr>
                                        <p:cTn id="77" dur="500"/>
                                        <p:tgtEl>
                                          <p:spTgt spid="2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fade">
                                      <p:cBhvr>
                                        <p:cTn id="80" dur="500"/>
                                        <p:tgtEl>
                                          <p:spTgt spid="8"/>
                                        </p:tgtEl>
                                      </p:cBhvr>
                                    </p:animEffect>
                                  </p:childTnLst>
                                </p:cTn>
                              </p:par>
                              <p:par>
                                <p:cTn id="81" presetID="10" presetClass="entr" presetSubtype="0" fill="hold" nodeType="withEffect">
                                  <p:stCondLst>
                                    <p:cond delay="0"/>
                                  </p:stCondLst>
                                  <p:childTnLst>
                                    <p:set>
                                      <p:cBhvr>
                                        <p:cTn id="82" dur="1" fill="hold">
                                          <p:stCondLst>
                                            <p:cond delay="0"/>
                                          </p:stCondLst>
                                        </p:cTn>
                                        <p:tgtEl>
                                          <p:spTgt spid="105"/>
                                        </p:tgtEl>
                                        <p:attrNameLst>
                                          <p:attrName>style.visibility</p:attrName>
                                        </p:attrNameLst>
                                      </p:cBhvr>
                                      <p:to>
                                        <p:strVal val="visible"/>
                                      </p:to>
                                    </p:set>
                                    <p:animEffect transition="in" filter="fade">
                                      <p:cBhvr>
                                        <p:cTn id="83" dur="500"/>
                                        <p:tgtEl>
                                          <p:spTgt spid="105"/>
                                        </p:tgtEl>
                                      </p:cBhvr>
                                    </p:animEffect>
                                  </p:childTnLst>
                                </p:cTn>
                              </p:par>
                              <p:par>
                                <p:cTn id="84" presetID="10" presetClass="entr" presetSubtype="0" fill="hold" nodeType="with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500"/>
                                        <p:tgtEl>
                                          <p:spTgt spid="109"/>
                                        </p:tgtEl>
                                      </p:cBhvr>
                                    </p:animEffect>
                                  </p:childTnLst>
                                </p:cTn>
                              </p:par>
                              <p:par>
                                <p:cTn id="87" presetID="10"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nodeType="with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fade">
                                      <p:cBhvr>
                                        <p:cTn id="92" dur="500"/>
                                        <p:tgtEl>
                                          <p:spTgt spid="120"/>
                                        </p:tgtEl>
                                      </p:cBhvr>
                                    </p:animEffect>
                                  </p:childTnLst>
                                </p:cTn>
                              </p:par>
                              <p:par>
                                <p:cTn id="93" presetID="10" presetClass="entr" presetSubtype="0" fill="hold" nodeType="with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fade">
                                      <p:cBhvr>
                                        <p:cTn id="9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7.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18.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72c0272b-f05b-475f-9459-f7525b8ef3e1"/>
    <ds:schemaRef ds:uri="http://purl.org/dc/terms/"/>
    <ds:schemaRef ds:uri="http://purl.org/dc/dcmitype/"/>
    <ds:schemaRef ds:uri="3ae6f26d-9444-4782-a775-fd15bae28999"/>
    <ds:schemaRef ds:uri="http://schemas.microsoft.com/office/infopath/2007/PartnerControl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6287</TotalTime>
  <Words>7473</Words>
  <Application>Microsoft Office PowerPoint</Application>
  <PresentationFormat>Widescreen</PresentationFormat>
  <Paragraphs>1187</Paragraphs>
  <Slides>41</Slides>
  <Notes>39</Notes>
  <HiddenSlides>9</HiddenSlides>
  <MMClips>2</MMClips>
  <ScaleCrop>false</ScaleCrop>
  <HeadingPairs>
    <vt:vector size="6" baseType="variant">
      <vt:variant>
        <vt:lpstr>Fonts Used</vt:lpstr>
      </vt:variant>
      <vt:variant>
        <vt:i4>11</vt:i4>
      </vt:variant>
      <vt:variant>
        <vt:lpstr>Theme</vt:lpstr>
      </vt:variant>
      <vt:variant>
        <vt:i4>18</vt:i4>
      </vt:variant>
      <vt:variant>
        <vt:lpstr>Slide Titles</vt:lpstr>
      </vt:variant>
      <vt:variant>
        <vt:i4>41</vt:i4>
      </vt:variant>
    </vt:vector>
  </HeadingPairs>
  <TitlesOfParts>
    <vt:vector size="70" baseType="lpstr">
      <vt:lpstr>Arial</vt:lpstr>
      <vt:lpstr>Calibri</vt:lpstr>
      <vt:lpstr>Consolas</vt:lpstr>
      <vt:lpstr>inherit</vt:lpstr>
      <vt:lpstr>Segoe UI</vt:lpstr>
      <vt:lpstr>Segoe UI </vt:lpstr>
      <vt:lpstr>Segoe UI Light</vt:lpstr>
      <vt:lpstr>Segoe UI Semibold</vt:lpstr>
      <vt:lpstr>Segoe UI Semilight</vt:lpstr>
      <vt:lpstr>SegoeUI</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9-51120_Microsoft_Ready_Template_Light</vt:lpstr>
      <vt:lpstr>1_9-51120_Microsoft_Ready_Template_Light</vt:lpstr>
      <vt:lpstr> Microsoft_Learn_Black_Template</vt:lpstr>
      <vt:lpstr>4_White Template</vt:lpstr>
      <vt:lpstr>PowerPoint Presentation</vt:lpstr>
      <vt:lpstr>Introduction to Azure SQL</vt:lpstr>
      <vt:lpstr>History of Azure SQL</vt:lpstr>
      <vt:lpstr>Azure SQL has come a long way</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Which Azure SQL offering is right for you?</vt:lpstr>
      <vt:lpstr>Knowledge check</vt:lpstr>
      <vt:lpstr>Demo Azure SQL unified experience</vt:lpstr>
      <vt:lpstr>PowerPoint Presentation</vt:lpstr>
      <vt:lpstr>Service tiers – SQL Database and Managed Instance</vt:lpstr>
      <vt:lpstr>Demo Faster failovers with Business critical</vt:lpstr>
      <vt:lpstr>Service tiers – SQL Database and Managed Instance</vt:lpstr>
      <vt:lpstr>Demo Azure SQL Database Hyperscale</vt:lpstr>
      <vt:lpstr>PowerPoint Presentation</vt:lpstr>
      <vt:lpstr>Demo Azure SQL Database Hyperscale</vt:lpstr>
      <vt:lpstr>PowerPoint Presentation</vt:lpstr>
      <vt:lpstr>Demo Azure SQL Database Serverless</vt:lpstr>
      <vt:lpstr>PowerPoint Presentation</vt:lpstr>
      <vt:lpstr>Demo Azure SQL Database Serverless</vt:lpstr>
      <vt:lpstr>Knowledge check</vt:lpstr>
      <vt:lpstr>Interfaces for Azure SQL</vt:lpstr>
      <vt:lpstr>Demo Azure SQL unified experience</vt:lpstr>
      <vt:lpstr>Summary</vt:lpstr>
      <vt:lpstr>Resources</vt:lpstr>
      <vt:lpstr>PowerPoint Presentation</vt:lpstr>
      <vt:lpstr>PowerPoint Presentation</vt:lpstr>
      <vt:lpstr>PowerPoint Presentation</vt:lpstr>
      <vt:lpstr>PowerPoint Presentation</vt:lpstr>
      <vt:lpstr>PowerPoint Presentation</vt:lpstr>
      <vt:lpstr>Extra demos? Hyperscale Serverless</vt:lpstr>
      <vt:lpstr>Knowledge check</vt:lpstr>
      <vt:lpstr>General Purpose High Availability</vt:lpstr>
      <vt:lpstr>Business Critical High Availability</vt:lpstr>
      <vt:lpstr>Hyperscale High Availability</vt:lpstr>
      <vt:lpstr>Knowledge check</vt:lpstr>
      <vt:lpstr>Knowledge check</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cp:lastModifiedBy>
  <cp:revision>18</cp:revision>
  <cp:lastPrinted>2020-09-29T11:30:15Z</cp:lastPrinted>
  <dcterms:created xsi:type="dcterms:W3CDTF">2020-07-30T15:44:50Z</dcterms:created>
  <dcterms:modified xsi:type="dcterms:W3CDTF">2020-10-28T15:20:31Z</dcterms:modified>
  <cp:category/>
</cp:coreProperties>
</file>